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85" r:id="rId5"/>
    <p:sldId id="264" r:id="rId6"/>
    <p:sldId id="266" r:id="rId7"/>
    <p:sldId id="275" r:id="rId8"/>
    <p:sldId id="257" r:id="rId9"/>
    <p:sldId id="291" r:id="rId1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9C11FE-FC49-7915-64D2-45B4BC485717}" name="HP DV" initials="HD" userId="88cf40cccc12b33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A0DA"/>
    <a:srgbClr val="20A0DA"/>
    <a:srgbClr val="041C64"/>
    <a:srgbClr val="ECE9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072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TPM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C000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0.57999999999999996</c:v>
                </c:pt>
                <c:pt idx="1">
                  <c:v>0.54</c:v>
                </c:pt>
                <c:pt idx="2">
                  <c:v>0.54</c:v>
                </c:pt>
                <c:pt idx="3">
                  <c:v>0.53</c:v>
                </c:pt>
                <c:pt idx="4">
                  <c:v>0.54</c:v>
                </c:pt>
                <c:pt idx="5">
                  <c:v>0.45</c:v>
                </c:pt>
                <c:pt idx="6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8-4858-A15E-C16005DC2E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MNP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0.42</c:v>
                </c:pt>
                <c:pt idx="1">
                  <c:v>0.46</c:v>
                </c:pt>
                <c:pt idx="2">
                  <c:v>0.46</c:v>
                </c:pt>
                <c:pt idx="3">
                  <c:v>0.47</c:v>
                </c:pt>
                <c:pt idx="4">
                  <c:v>0.46</c:v>
                </c:pt>
                <c:pt idx="5">
                  <c:v>0.55000000000000004</c:v>
                </c:pt>
                <c:pt idx="6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78-4858-A15E-C16005DC2E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36298848"/>
        <c:axId val="1536300288"/>
      </c:barChart>
      <c:catAx>
        <c:axId val="153629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6300288"/>
        <c:crosses val="autoZero"/>
        <c:auto val="1"/>
        <c:lblAlgn val="ctr"/>
        <c:lblOffset val="100"/>
        <c:noMultiLvlLbl val="0"/>
      </c:catAx>
      <c:valAx>
        <c:axId val="153630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629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TPM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C000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0.55000000000000004</c:v>
                </c:pt>
                <c:pt idx="1">
                  <c:v>0.52</c:v>
                </c:pt>
                <c:pt idx="2">
                  <c:v>0.48</c:v>
                </c:pt>
                <c:pt idx="3">
                  <c:v>0.51</c:v>
                </c:pt>
                <c:pt idx="4">
                  <c:v>0.5</c:v>
                </c:pt>
                <c:pt idx="5">
                  <c:v>0.4</c:v>
                </c:pt>
                <c:pt idx="6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CB-4561-BF37-1A4BCB4866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MNP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0.45</c:v>
                </c:pt>
                <c:pt idx="1">
                  <c:v>0.48</c:v>
                </c:pt>
                <c:pt idx="2">
                  <c:v>0.53</c:v>
                </c:pt>
                <c:pt idx="3">
                  <c:v>0.49</c:v>
                </c:pt>
                <c:pt idx="4">
                  <c:v>0.5</c:v>
                </c:pt>
                <c:pt idx="5">
                  <c:v>0.6</c:v>
                </c:pt>
                <c:pt idx="6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CB-4561-BF37-1A4BCB4866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36298848"/>
        <c:axId val="1536300288"/>
      </c:barChart>
      <c:catAx>
        <c:axId val="153629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6300288"/>
        <c:crosses val="autoZero"/>
        <c:auto val="1"/>
        <c:lblAlgn val="ctr"/>
        <c:lblOffset val="100"/>
        <c:noMultiLvlLbl val="0"/>
      </c:catAx>
      <c:valAx>
        <c:axId val="153630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629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AA940-DC1C-4029-A258-99088FBF631B}" type="datetimeFigureOut">
              <a:rPr lang="en-ID" smtClean="0"/>
              <a:t>14/08/2025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F8BD9-604B-4628-86B3-54DA0C30CC9F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7924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F8BD9-604B-4628-86B3-54DA0C30CC9F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41197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194557"/>
            <a:ext cx="12192000" cy="466343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6635330"/>
            <a:ext cx="10078719" cy="22266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91297" y="6576061"/>
            <a:ext cx="1019263" cy="2756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Slide_03_Section Divider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4" y="0"/>
            <a:ext cx="1218353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20" y="1890146"/>
            <a:ext cx="10728960" cy="1828800"/>
          </a:xfrm>
        </p:spPr>
        <p:txBody>
          <a:bodyPr lIns="91422" tIns="45712" rIns="91422" bIns="45712" anchor="t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315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20" y="0"/>
            <a:ext cx="12189332" cy="685799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29077" y="35178"/>
            <a:ext cx="7288910" cy="5325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8/14/2025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jpg"/><Relationship Id="rId5" Type="http://schemas.openxmlformats.org/officeDocument/2006/relationships/hyperlink" Target="http://www.pelindotpk.co.id/" TargetMode="External"/><Relationship Id="rId10" Type="http://schemas.openxmlformats.org/officeDocument/2006/relationships/image" Target="../media/image15.jpg"/><Relationship Id="rId4" Type="http://schemas.openxmlformats.org/officeDocument/2006/relationships/image" Target="../media/image4.png"/><Relationship Id="rId9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21.emf"/><Relationship Id="rId2" Type="http://schemas.openxmlformats.org/officeDocument/2006/relationships/hyperlink" Target="http://www.pelindotpk.co.id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20.png"/><Relationship Id="rId5" Type="http://schemas.openxmlformats.org/officeDocument/2006/relationships/image" Target="../media/image4.png"/><Relationship Id="rId15" Type="http://schemas.openxmlformats.org/officeDocument/2006/relationships/image" Target="../media/image10.png"/><Relationship Id="rId10" Type="http://schemas.openxmlformats.org/officeDocument/2006/relationships/image" Target="../media/image19.jpg"/><Relationship Id="rId4" Type="http://schemas.openxmlformats.org/officeDocument/2006/relationships/image" Target="../media/image3.png"/><Relationship Id="rId9" Type="http://schemas.openxmlformats.org/officeDocument/2006/relationships/image" Target="../media/image18.jpg"/><Relationship Id="rId14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82" y="0"/>
            <a:ext cx="12192482" cy="6858000"/>
            <a:chOff x="0" y="0"/>
            <a:chExt cx="12192482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383661" y="992758"/>
              <a:ext cx="2936240" cy="5150485"/>
            </a:xfrm>
            <a:custGeom>
              <a:avLst/>
              <a:gdLst/>
              <a:ahLst/>
              <a:cxnLst/>
              <a:rect l="l" t="t" r="r" b="b"/>
              <a:pathLst>
                <a:path w="2936240" h="5150485">
                  <a:moveTo>
                    <a:pt x="1750314" y="4279519"/>
                  </a:moveTo>
                  <a:lnTo>
                    <a:pt x="971550" y="3408934"/>
                  </a:lnTo>
                  <a:lnTo>
                    <a:pt x="0" y="3408934"/>
                  </a:lnTo>
                  <a:lnTo>
                    <a:pt x="778764" y="4279519"/>
                  </a:lnTo>
                  <a:lnTo>
                    <a:pt x="0" y="5150193"/>
                  </a:lnTo>
                  <a:lnTo>
                    <a:pt x="971550" y="5150193"/>
                  </a:lnTo>
                  <a:lnTo>
                    <a:pt x="1750314" y="4279519"/>
                  </a:lnTo>
                  <a:close/>
                </a:path>
                <a:path w="2936240" h="5150485">
                  <a:moveTo>
                    <a:pt x="2935986" y="625983"/>
                  </a:moveTo>
                  <a:lnTo>
                    <a:pt x="2310003" y="0"/>
                  </a:lnTo>
                  <a:lnTo>
                    <a:pt x="1677543" y="0"/>
                  </a:lnTo>
                  <a:lnTo>
                    <a:pt x="2303526" y="625983"/>
                  </a:lnTo>
                  <a:lnTo>
                    <a:pt x="1677543" y="1251966"/>
                  </a:lnTo>
                  <a:lnTo>
                    <a:pt x="2310003" y="1251966"/>
                  </a:lnTo>
                  <a:lnTo>
                    <a:pt x="2935986" y="625983"/>
                  </a:lnTo>
                  <a:close/>
                </a:path>
              </a:pathLst>
            </a:custGeom>
            <a:solidFill>
              <a:srgbClr val="94B3D6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17700" y="1618742"/>
              <a:ext cx="8311769" cy="365353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287492" y="0"/>
              <a:ext cx="6904990" cy="6858000"/>
            </a:xfrm>
            <a:custGeom>
              <a:avLst/>
              <a:gdLst/>
              <a:ahLst/>
              <a:cxnLst/>
              <a:rect l="l" t="t" r="r" b="b"/>
              <a:pathLst>
                <a:path w="6904990" h="6858000">
                  <a:moveTo>
                    <a:pt x="4518247" y="0"/>
                  </a:moveTo>
                  <a:lnTo>
                    <a:pt x="6904507" y="2881833"/>
                  </a:lnTo>
                </a:path>
                <a:path w="6904990" h="6858000">
                  <a:moveTo>
                    <a:pt x="6904507" y="3944398"/>
                  </a:moveTo>
                  <a:lnTo>
                    <a:pt x="4491863" y="6858000"/>
                  </a:lnTo>
                </a:path>
                <a:path w="6904990" h="6858000">
                  <a:moveTo>
                    <a:pt x="0" y="6858000"/>
                  </a:moveTo>
                  <a:lnTo>
                    <a:pt x="2852572" y="3413125"/>
                  </a:lnTo>
                  <a:lnTo>
                    <a:pt x="26384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56782" y="2031"/>
              <a:ext cx="5532234" cy="68559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29468" y="3102470"/>
              <a:ext cx="1157452" cy="62358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05141" y="1618742"/>
              <a:ext cx="713105" cy="3653790"/>
            </a:xfrm>
            <a:custGeom>
              <a:avLst/>
              <a:gdLst/>
              <a:ahLst/>
              <a:cxnLst/>
              <a:rect l="l" t="t" r="r" b="b"/>
              <a:pathLst>
                <a:path w="713105" h="3653790">
                  <a:moveTo>
                    <a:pt x="712520" y="0"/>
                  </a:moveTo>
                  <a:lnTo>
                    <a:pt x="0" y="0"/>
                  </a:lnTo>
                  <a:lnTo>
                    <a:pt x="0" y="3653536"/>
                  </a:lnTo>
                  <a:lnTo>
                    <a:pt x="712520" y="3653536"/>
                  </a:lnTo>
                  <a:lnTo>
                    <a:pt x="712520" y="0"/>
                  </a:lnTo>
                  <a:close/>
                </a:path>
              </a:pathLst>
            </a:custGeom>
            <a:solidFill>
              <a:srgbClr val="1F48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963013" y="2471178"/>
            <a:ext cx="7228345" cy="130612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800" dirty="0">
                <a:solidFill>
                  <a:srgbClr val="1F487C"/>
                </a:solidFill>
              </a:rPr>
              <a:t>RENCANA</a:t>
            </a:r>
            <a:r>
              <a:rPr sz="2800" spc="-40" dirty="0">
                <a:solidFill>
                  <a:srgbClr val="1F487C"/>
                </a:solidFill>
              </a:rPr>
              <a:t> </a:t>
            </a:r>
            <a:r>
              <a:rPr sz="2800" spc="-10" dirty="0">
                <a:solidFill>
                  <a:srgbClr val="1F487C"/>
                </a:solidFill>
              </a:rPr>
              <a:t>PE</a:t>
            </a:r>
            <a:r>
              <a:rPr lang="en-US" sz="2800" spc="-10" dirty="0">
                <a:solidFill>
                  <a:srgbClr val="1F487C"/>
                </a:solidFill>
              </a:rPr>
              <a:t>MINDAHAN KEGIATAN BONGKAR MUAT DARI TERMINAL 1 KE TERMINAL 2</a:t>
            </a:r>
            <a:endParaRPr sz="2800" dirty="0"/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D296C12B-43AE-54A6-68B2-070B4C5B9671}"/>
              </a:ext>
            </a:extLst>
          </p:cNvPr>
          <p:cNvSpPr txBox="1">
            <a:spLocks/>
          </p:cNvSpPr>
          <p:nvPr/>
        </p:nvSpPr>
        <p:spPr>
          <a:xfrm>
            <a:off x="2077517" y="4607968"/>
            <a:ext cx="4018001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ID" sz="2800" dirty="0">
                <a:solidFill>
                  <a:schemeClr val="accent6"/>
                </a:solidFill>
              </a:rPr>
              <a:t>TPK NEW MAKASSAR</a:t>
            </a:r>
          </a:p>
        </p:txBody>
      </p:sp>
      <p:sp>
        <p:nvSpPr>
          <p:cNvPr id="10" name="object 11">
            <a:extLst>
              <a:ext uri="{FF2B5EF4-FFF2-40B4-BE49-F238E27FC236}">
                <a16:creationId xmlns:a16="http://schemas.microsoft.com/office/drawing/2014/main" id="{D468CDFF-F2DC-462A-5745-446051B90F04}"/>
              </a:ext>
            </a:extLst>
          </p:cNvPr>
          <p:cNvSpPr txBox="1">
            <a:spLocks/>
          </p:cNvSpPr>
          <p:nvPr/>
        </p:nvSpPr>
        <p:spPr>
          <a:xfrm>
            <a:off x="790277" y="6179379"/>
            <a:ext cx="3705975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00">
              <a:spcBef>
                <a:spcPts val="105"/>
              </a:spcBef>
            </a:pPr>
            <a:r>
              <a:rPr lang="en-ID" sz="2000" dirty="0">
                <a:solidFill>
                  <a:srgbClr val="FF0000"/>
                </a:solidFill>
              </a:rPr>
              <a:t>MAKASSAR, AGUSTUS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24171" y="149098"/>
            <a:ext cx="28505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Trafik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Petikemas</a:t>
            </a: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sz="16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Makassar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1104" y="5715444"/>
            <a:ext cx="542925" cy="261620"/>
            <a:chOff x="301104" y="5715444"/>
            <a:chExt cx="542925" cy="261620"/>
          </a:xfrm>
        </p:grpSpPr>
        <p:sp>
          <p:nvSpPr>
            <p:cNvPr id="4" name="object 4"/>
            <p:cNvSpPr/>
            <p:nvPr/>
          </p:nvSpPr>
          <p:spPr>
            <a:xfrm>
              <a:off x="313804" y="5728144"/>
              <a:ext cx="517525" cy="236220"/>
            </a:xfrm>
            <a:custGeom>
              <a:avLst/>
              <a:gdLst/>
              <a:ahLst/>
              <a:cxnLst/>
              <a:rect l="l" t="t" r="r" b="b"/>
              <a:pathLst>
                <a:path w="517525" h="236220">
                  <a:moveTo>
                    <a:pt x="517372" y="0"/>
                  </a:moveTo>
                  <a:lnTo>
                    <a:pt x="0" y="0"/>
                  </a:lnTo>
                  <a:lnTo>
                    <a:pt x="0" y="236054"/>
                  </a:lnTo>
                  <a:lnTo>
                    <a:pt x="517372" y="236054"/>
                  </a:lnTo>
                  <a:lnTo>
                    <a:pt x="517372" y="0"/>
                  </a:lnTo>
                  <a:close/>
                </a:path>
              </a:pathLst>
            </a:custGeom>
            <a:solidFill>
              <a:srgbClr val="375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13804" y="5728144"/>
              <a:ext cx="517525" cy="236220"/>
            </a:xfrm>
            <a:custGeom>
              <a:avLst/>
              <a:gdLst/>
              <a:ahLst/>
              <a:cxnLst/>
              <a:rect l="l" t="t" r="r" b="b"/>
              <a:pathLst>
                <a:path w="517525" h="236220">
                  <a:moveTo>
                    <a:pt x="0" y="236054"/>
                  </a:moveTo>
                  <a:lnTo>
                    <a:pt x="517372" y="236054"/>
                  </a:lnTo>
                  <a:lnTo>
                    <a:pt x="517372" y="0"/>
                  </a:lnTo>
                  <a:lnTo>
                    <a:pt x="0" y="0"/>
                  </a:lnTo>
                  <a:lnTo>
                    <a:pt x="0" y="236054"/>
                  </a:lnTo>
                  <a:close/>
                </a:path>
              </a:pathLst>
            </a:custGeom>
            <a:ln w="25400">
              <a:solidFill>
                <a:srgbClr val="375F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301104" y="6042863"/>
            <a:ext cx="542925" cy="261620"/>
            <a:chOff x="301104" y="6042863"/>
            <a:chExt cx="542925" cy="261620"/>
          </a:xfrm>
        </p:grpSpPr>
        <p:sp>
          <p:nvSpPr>
            <p:cNvPr id="7" name="object 7"/>
            <p:cNvSpPr/>
            <p:nvPr/>
          </p:nvSpPr>
          <p:spPr>
            <a:xfrm>
              <a:off x="313804" y="6055563"/>
              <a:ext cx="517525" cy="236220"/>
            </a:xfrm>
            <a:custGeom>
              <a:avLst/>
              <a:gdLst/>
              <a:ahLst/>
              <a:cxnLst/>
              <a:rect l="l" t="t" r="r" b="b"/>
              <a:pathLst>
                <a:path w="517525" h="236220">
                  <a:moveTo>
                    <a:pt x="517372" y="0"/>
                  </a:moveTo>
                  <a:lnTo>
                    <a:pt x="0" y="0"/>
                  </a:lnTo>
                  <a:lnTo>
                    <a:pt x="0" y="236054"/>
                  </a:lnTo>
                  <a:lnTo>
                    <a:pt x="517372" y="236054"/>
                  </a:lnTo>
                  <a:lnTo>
                    <a:pt x="517372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13804" y="6055563"/>
              <a:ext cx="517525" cy="236220"/>
            </a:xfrm>
            <a:custGeom>
              <a:avLst/>
              <a:gdLst/>
              <a:ahLst/>
              <a:cxnLst/>
              <a:rect l="l" t="t" r="r" b="b"/>
              <a:pathLst>
                <a:path w="517525" h="236220">
                  <a:moveTo>
                    <a:pt x="0" y="236054"/>
                  </a:moveTo>
                  <a:lnTo>
                    <a:pt x="517372" y="236054"/>
                  </a:lnTo>
                  <a:lnTo>
                    <a:pt x="517372" y="0"/>
                  </a:lnTo>
                  <a:lnTo>
                    <a:pt x="0" y="0"/>
                  </a:lnTo>
                  <a:lnTo>
                    <a:pt x="0" y="236054"/>
                  </a:lnTo>
                  <a:close/>
                </a:path>
              </a:pathLst>
            </a:custGeom>
            <a:ln w="25399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46810" y="5669509"/>
            <a:ext cx="797560" cy="603885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400" dirty="0">
                <a:latin typeface="Calibri"/>
                <a:cs typeface="Calibri"/>
              </a:rPr>
              <a:t>Terminal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dirty="0">
                <a:latin typeface="Calibri"/>
                <a:cs typeface="Calibri"/>
              </a:rPr>
              <a:t>Terminal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13077" y="907161"/>
            <a:ext cx="29730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1573B9"/>
                </a:solidFill>
                <a:latin typeface="Calibri"/>
                <a:cs typeface="Calibri"/>
              </a:rPr>
              <a:t>PERTUMBUHAN</a:t>
            </a:r>
            <a:r>
              <a:rPr sz="1600" spc="-50" dirty="0">
                <a:solidFill>
                  <a:srgbClr val="1573B9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573B9"/>
                </a:solidFill>
                <a:latin typeface="Calibri"/>
                <a:cs typeface="Calibri"/>
              </a:rPr>
              <a:t>TRAFIK</a:t>
            </a:r>
            <a:r>
              <a:rPr sz="1600" spc="-65" dirty="0">
                <a:solidFill>
                  <a:srgbClr val="1573B9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573B9"/>
                </a:solidFill>
                <a:latin typeface="Calibri"/>
                <a:cs typeface="Calibri"/>
              </a:rPr>
              <a:t>PETIKEMAS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24201" y="1150696"/>
            <a:ext cx="17532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1573B9"/>
                </a:solidFill>
                <a:latin typeface="Calibri"/>
                <a:cs typeface="Calibri"/>
              </a:rPr>
              <a:t>DI</a:t>
            </a:r>
            <a:r>
              <a:rPr sz="1600" spc="-50" dirty="0">
                <a:solidFill>
                  <a:srgbClr val="1573B9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1573B9"/>
                </a:solidFill>
                <a:latin typeface="Calibri"/>
                <a:cs typeface="Calibri"/>
              </a:rPr>
              <a:t>MAKASSAR</a:t>
            </a:r>
            <a:r>
              <a:rPr sz="1600" spc="-40" dirty="0">
                <a:solidFill>
                  <a:srgbClr val="1573B9"/>
                </a:solidFill>
                <a:latin typeface="Calibri"/>
                <a:cs typeface="Calibri"/>
              </a:rPr>
              <a:t> </a:t>
            </a:r>
            <a:r>
              <a:rPr sz="1600" spc="-10" dirty="0">
                <a:solidFill>
                  <a:srgbClr val="1573B9"/>
                </a:solidFill>
                <a:latin typeface="Calibri"/>
                <a:cs typeface="Calibri"/>
              </a:rPr>
              <a:t>(TEUs)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69760" y="1648967"/>
            <a:ext cx="6718934" cy="2881630"/>
            <a:chOff x="269760" y="1648967"/>
            <a:chExt cx="6718934" cy="2881630"/>
          </a:xfrm>
        </p:grpSpPr>
        <p:sp>
          <p:nvSpPr>
            <p:cNvPr id="13" name="object 13"/>
            <p:cNvSpPr/>
            <p:nvPr/>
          </p:nvSpPr>
          <p:spPr>
            <a:xfrm>
              <a:off x="609600" y="2468879"/>
              <a:ext cx="6038215" cy="2056764"/>
            </a:xfrm>
            <a:custGeom>
              <a:avLst/>
              <a:gdLst/>
              <a:ahLst/>
              <a:cxnLst/>
              <a:rect l="l" t="t" r="r" b="b"/>
              <a:pathLst>
                <a:path w="6038215" h="2056764">
                  <a:moveTo>
                    <a:pt x="448056" y="0"/>
                  </a:moveTo>
                  <a:lnTo>
                    <a:pt x="0" y="0"/>
                  </a:lnTo>
                  <a:lnTo>
                    <a:pt x="0" y="2056384"/>
                  </a:lnTo>
                  <a:lnTo>
                    <a:pt x="448056" y="2056384"/>
                  </a:lnTo>
                  <a:lnTo>
                    <a:pt x="448056" y="0"/>
                  </a:lnTo>
                  <a:close/>
                </a:path>
                <a:path w="6038215" h="2056764">
                  <a:moveTo>
                    <a:pt x="1565148" y="51816"/>
                  </a:moveTo>
                  <a:lnTo>
                    <a:pt x="1118616" y="51816"/>
                  </a:lnTo>
                  <a:lnTo>
                    <a:pt x="1118616" y="2056384"/>
                  </a:lnTo>
                  <a:lnTo>
                    <a:pt x="1565148" y="2056384"/>
                  </a:lnTo>
                  <a:lnTo>
                    <a:pt x="1565148" y="51816"/>
                  </a:lnTo>
                  <a:close/>
                </a:path>
                <a:path w="6038215" h="2056764">
                  <a:moveTo>
                    <a:pt x="2683764" y="164592"/>
                  </a:moveTo>
                  <a:lnTo>
                    <a:pt x="2237232" y="164592"/>
                  </a:lnTo>
                  <a:lnTo>
                    <a:pt x="2237232" y="2056384"/>
                  </a:lnTo>
                  <a:lnTo>
                    <a:pt x="2683764" y="2056384"/>
                  </a:lnTo>
                  <a:lnTo>
                    <a:pt x="2683764" y="164592"/>
                  </a:lnTo>
                  <a:close/>
                </a:path>
                <a:path w="6038215" h="2056764">
                  <a:moveTo>
                    <a:pt x="3802380" y="313944"/>
                  </a:moveTo>
                  <a:lnTo>
                    <a:pt x="3354324" y="313944"/>
                  </a:lnTo>
                  <a:lnTo>
                    <a:pt x="3354324" y="2056384"/>
                  </a:lnTo>
                  <a:lnTo>
                    <a:pt x="3802380" y="2056384"/>
                  </a:lnTo>
                  <a:lnTo>
                    <a:pt x="3802380" y="313944"/>
                  </a:lnTo>
                  <a:close/>
                </a:path>
                <a:path w="6038215" h="2056764">
                  <a:moveTo>
                    <a:pt x="4920996" y="352044"/>
                  </a:moveTo>
                  <a:lnTo>
                    <a:pt x="4472940" y="352044"/>
                  </a:lnTo>
                  <a:lnTo>
                    <a:pt x="4472940" y="2056384"/>
                  </a:lnTo>
                  <a:lnTo>
                    <a:pt x="4920996" y="2056384"/>
                  </a:lnTo>
                  <a:lnTo>
                    <a:pt x="4920996" y="352044"/>
                  </a:lnTo>
                  <a:close/>
                </a:path>
                <a:path w="6038215" h="2056764">
                  <a:moveTo>
                    <a:pt x="6038088" y="515112"/>
                  </a:moveTo>
                  <a:lnTo>
                    <a:pt x="5591556" y="515112"/>
                  </a:lnTo>
                  <a:lnTo>
                    <a:pt x="5591556" y="2056384"/>
                  </a:lnTo>
                  <a:lnTo>
                    <a:pt x="6038088" y="2056384"/>
                  </a:lnTo>
                  <a:lnTo>
                    <a:pt x="6038088" y="515112"/>
                  </a:lnTo>
                  <a:close/>
                </a:path>
              </a:pathLst>
            </a:custGeom>
            <a:solidFill>
              <a:srgbClr val="375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63923" y="1648967"/>
              <a:ext cx="448309" cy="1134110"/>
            </a:xfrm>
            <a:custGeom>
              <a:avLst/>
              <a:gdLst/>
              <a:ahLst/>
              <a:cxnLst/>
              <a:rect l="l" t="t" r="r" b="b"/>
              <a:pathLst>
                <a:path w="448310" h="1134110">
                  <a:moveTo>
                    <a:pt x="448055" y="0"/>
                  </a:moveTo>
                  <a:lnTo>
                    <a:pt x="0" y="0"/>
                  </a:lnTo>
                  <a:lnTo>
                    <a:pt x="0" y="1133856"/>
                  </a:lnTo>
                  <a:lnTo>
                    <a:pt x="448055" y="1133856"/>
                  </a:lnTo>
                  <a:lnTo>
                    <a:pt x="448055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4523" y="4525263"/>
              <a:ext cx="6709409" cy="0"/>
            </a:xfrm>
            <a:custGeom>
              <a:avLst/>
              <a:gdLst/>
              <a:ahLst/>
              <a:cxnLst/>
              <a:rect l="l" t="t" r="r" b="b"/>
              <a:pathLst>
                <a:path w="6709409">
                  <a:moveTo>
                    <a:pt x="0" y="0"/>
                  </a:moveTo>
                  <a:lnTo>
                    <a:pt x="6709333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85317" y="3384296"/>
            <a:ext cx="5308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513.361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03958" y="3410458"/>
            <a:ext cx="528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500.251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22194" y="3466541"/>
            <a:ext cx="5295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471.996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40555" y="3541521"/>
            <a:ext cx="528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434.823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58917" y="3560445"/>
            <a:ext cx="528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425.366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177153" y="3641293"/>
            <a:ext cx="5295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Calibri"/>
                <a:cs typeface="Calibri"/>
              </a:rPr>
              <a:t>384.847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9600" y="1946148"/>
            <a:ext cx="473709" cy="52324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9050" rIns="0" bIns="0" rtlCol="0">
            <a:spAutoFit/>
          </a:bodyPr>
          <a:lstStyle/>
          <a:p>
            <a:pPr marR="12065">
              <a:lnSpc>
                <a:spcPct val="100000"/>
              </a:lnSpc>
              <a:spcBef>
                <a:spcPts val="150"/>
              </a:spcBef>
            </a:pPr>
            <a:endParaRPr sz="1050">
              <a:latin typeface="Times New Roman"/>
              <a:cs typeface="Times New Roman"/>
            </a:endParaRPr>
          </a:p>
          <a:p>
            <a:pPr marL="17145">
              <a:lnSpc>
                <a:spcPct val="100000"/>
              </a:lnSpc>
              <a:spcBef>
                <a:spcPts val="5"/>
              </a:spcBef>
            </a:pP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130.496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728216" y="1775460"/>
            <a:ext cx="472440" cy="755650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131445" rIns="0" bIns="0" rtlCol="0">
            <a:spAutoFit/>
          </a:bodyPr>
          <a:lstStyle/>
          <a:p>
            <a:pPr marR="12065">
              <a:lnSpc>
                <a:spcPct val="100000"/>
              </a:lnSpc>
              <a:spcBef>
                <a:spcPts val="1035"/>
              </a:spcBef>
            </a:pPr>
            <a:endParaRPr sz="1050">
              <a:latin typeface="Times New Roman"/>
              <a:cs typeface="Times New Roman"/>
            </a:endParaRPr>
          </a:p>
          <a:p>
            <a:pPr marL="17145">
              <a:lnSpc>
                <a:spcPct val="100000"/>
              </a:lnSpc>
            </a:pP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185.878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46832" y="1670304"/>
            <a:ext cx="447040" cy="963294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235.327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92626" y="1670304"/>
            <a:ext cx="445134" cy="86042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 marR="12065"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  <a:spcBef>
                <a:spcPts val="1190"/>
              </a:spcBef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283.060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82540" y="1546860"/>
            <a:ext cx="473709" cy="125539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 marR="12065"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  <a:spcBef>
                <a:spcPts val="700"/>
              </a:spcBef>
            </a:pPr>
            <a:endParaRPr sz="1050">
              <a:latin typeface="Times New Roman"/>
              <a:cs typeface="Times New Roman"/>
            </a:endParaRPr>
          </a:p>
          <a:p>
            <a:pPr marL="17780">
              <a:lnSpc>
                <a:spcPct val="100000"/>
              </a:lnSpc>
            </a:pP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317.955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01155" y="1441703"/>
            <a:ext cx="472440" cy="1542415"/>
          </a:xfrm>
          <a:prstGeom prst="rect">
            <a:avLst/>
          </a:prstGeom>
          <a:solidFill>
            <a:srgbClr val="001F5F"/>
          </a:solidFill>
        </p:spPr>
        <p:txBody>
          <a:bodyPr vert="horz" wrap="square" lIns="0" tIns="0" rIns="0" bIns="0" rtlCol="0">
            <a:spAutoFit/>
          </a:bodyPr>
          <a:lstStyle/>
          <a:p>
            <a:pPr marR="12065"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 marR="12065">
              <a:lnSpc>
                <a:spcPct val="100000"/>
              </a:lnSpc>
              <a:spcBef>
                <a:spcPts val="545"/>
              </a:spcBef>
            </a:pPr>
            <a:endParaRPr sz="1050">
              <a:latin typeface="Times New Roman"/>
              <a:cs typeface="Times New Roman"/>
            </a:endParaRPr>
          </a:p>
          <a:p>
            <a:pPr marL="17145">
              <a:lnSpc>
                <a:spcPct val="100000"/>
              </a:lnSpc>
            </a:pP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</a:rPr>
              <a:t>384.846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951863" y="1383791"/>
            <a:ext cx="4536440" cy="392430"/>
          </a:xfrm>
          <a:custGeom>
            <a:avLst/>
            <a:gdLst/>
            <a:ahLst/>
            <a:cxnLst/>
            <a:rect l="l" t="t" r="r" b="b"/>
            <a:pathLst>
              <a:path w="4536440" h="392430">
                <a:moveTo>
                  <a:pt x="0" y="392430"/>
                </a:moveTo>
                <a:lnTo>
                  <a:pt x="242062" y="325882"/>
                </a:lnTo>
              </a:path>
              <a:path w="4536440" h="392430">
                <a:moveTo>
                  <a:pt x="2236470" y="265175"/>
                </a:moveTo>
                <a:lnTo>
                  <a:pt x="2451735" y="136144"/>
                </a:lnTo>
              </a:path>
              <a:path w="4536440" h="392430">
                <a:moveTo>
                  <a:pt x="3354578" y="163322"/>
                </a:moveTo>
                <a:lnTo>
                  <a:pt x="3516376" y="69977"/>
                </a:lnTo>
              </a:path>
              <a:path w="4536440" h="392430">
                <a:moveTo>
                  <a:pt x="4472813" y="57658"/>
                </a:moveTo>
                <a:lnTo>
                  <a:pt x="4536440" y="0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881278" y="1734439"/>
            <a:ext cx="528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643.857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45894" y="1484198"/>
            <a:ext cx="52959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686.129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984119" y="1426590"/>
            <a:ext cx="528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707.323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156075" y="1294891"/>
            <a:ext cx="528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717.883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220715" y="1228725"/>
            <a:ext cx="528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743.321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40907" y="1158621"/>
            <a:ext cx="5289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404040"/>
                </a:solidFill>
                <a:latin typeface="Calibri"/>
                <a:cs typeface="Calibri"/>
              </a:rPr>
              <a:t>769.693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40791" y="4617211"/>
            <a:ext cx="3854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585858"/>
                </a:solidFill>
                <a:latin typeface="Calibri"/>
                <a:cs typeface="Calibri"/>
              </a:rPr>
              <a:t>2020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759076" y="4617211"/>
            <a:ext cx="3854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585858"/>
                </a:solidFill>
                <a:latin typeface="Calibri"/>
                <a:cs typeface="Calibri"/>
              </a:rPr>
              <a:t>2021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114290" y="4617211"/>
            <a:ext cx="3854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585858"/>
                </a:solidFill>
                <a:latin typeface="Calibri"/>
                <a:cs typeface="Calibri"/>
              </a:rPr>
              <a:t>2024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020815" y="4617211"/>
            <a:ext cx="8096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RKAP</a:t>
            </a:r>
            <a:r>
              <a:rPr sz="14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585858"/>
                </a:solidFill>
                <a:latin typeface="Calibri"/>
                <a:cs typeface="Calibri"/>
              </a:rPr>
              <a:t>2025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659126" y="501968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73266" y="0"/>
                </a:moveTo>
                <a:lnTo>
                  <a:pt x="0" y="0"/>
                </a:lnTo>
                <a:lnTo>
                  <a:pt x="0" y="73266"/>
                </a:lnTo>
                <a:lnTo>
                  <a:pt x="73266" y="73266"/>
                </a:lnTo>
                <a:lnTo>
                  <a:pt x="73266" y="0"/>
                </a:lnTo>
                <a:close/>
              </a:path>
            </a:pathLst>
          </a:custGeom>
          <a:solidFill>
            <a:srgbClr val="375F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2751835" y="4617211"/>
            <a:ext cx="602615" cy="517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 algn="ctr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585858"/>
                </a:solidFill>
                <a:latin typeface="Calibri"/>
                <a:cs typeface="Calibri"/>
              </a:rPr>
              <a:t>2022</a:t>
            </a:r>
            <a:endParaRPr sz="1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930"/>
              </a:spcBef>
            </a:pP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Terminal</a:t>
            </a:r>
            <a:r>
              <a:rPr sz="105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050" spc="-50" dirty="0">
                <a:solidFill>
                  <a:srgbClr val="585858"/>
                </a:solidFill>
                <a:latin typeface="Calibri"/>
                <a:cs typeface="Calibri"/>
              </a:rPr>
              <a:t>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475228" y="5019687"/>
            <a:ext cx="73660" cy="73660"/>
          </a:xfrm>
          <a:custGeom>
            <a:avLst/>
            <a:gdLst/>
            <a:ahLst/>
            <a:cxnLst/>
            <a:rect l="l" t="t" r="r" b="b"/>
            <a:pathLst>
              <a:path w="73660" h="73660">
                <a:moveTo>
                  <a:pt x="73266" y="0"/>
                </a:moveTo>
                <a:lnTo>
                  <a:pt x="0" y="0"/>
                </a:lnTo>
                <a:lnTo>
                  <a:pt x="0" y="73266"/>
                </a:lnTo>
                <a:lnTo>
                  <a:pt x="73266" y="73266"/>
                </a:lnTo>
                <a:lnTo>
                  <a:pt x="7326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3568065" y="4617211"/>
            <a:ext cx="813435" cy="517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0055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585858"/>
                </a:solidFill>
                <a:latin typeface="Calibri"/>
                <a:cs typeface="Calibri"/>
              </a:rPr>
              <a:t>2023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30"/>
              </a:spcBef>
            </a:pP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Terminal</a:t>
            </a:r>
            <a:r>
              <a:rPr sz="105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II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8175434" y="1150619"/>
            <a:ext cx="3625215" cy="2143125"/>
            <a:chOff x="8175434" y="1150619"/>
            <a:chExt cx="3625215" cy="2143125"/>
          </a:xfrm>
        </p:grpSpPr>
        <p:sp>
          <p:nvSpPr>
            <p:cNvPr id="44" name="object 44"/>
            <p:cNvSpPr/>
            <p:nvPr/>
          </p:nvSpPr>
          <p:spPr>
            <a:xfrm>
              <a:off x="8360664" y="2974847"/>
              <a:ext cx="2651760" cy="109220"/>
            </a:xfrm>
            <a:custGeom>
              <a:avLst/>
              <a:gdLst/>
              <a:ahLst/>
              <a:cxnLst/>
              <a:rect l="l" t="t" r="r" b="b"/>
              <a:pathLst>
                <a:path w="2651759" h="109219">
                  <a:moveTo>
                    <a:pt x="240792" y="0"/>
                  </a:moveTo>
                  <a:lnTo>
                    <a:pt x="0" y="0"/>
                  </a:lnTo>
                  <a:lnTo>
                    <a:pt x="0" y="108712"/>
                  </a:lnTo>
                  <a:lnTo>
                    <a:pt x="240792" y="108712"/>
                  </a:lnTo>
                  <a:lnTo>
                    <a:pt x="240792" y="0"/>
                  </a:lnTo>
                  <a:close/>
                </a:path>
                <a:path w="2651759" h="109219">
                  <a:moveTo>
                    <a:pt x="844296" y="22860"/>
                  </a:moveTo>
                  <a:lnTo>
                    <a:pt x="603504" y="22860"/>
                  </a:lnTo>
                  <a:lnTo>
                    <a:pt x="603504" y="108712"/>
                  </a:lnTo>
                  <a:lnTo>
                    <a:pt x="844296" y="108712"/>
                  </a:lnTo>
                  <a:lnTo>
                    <a:pt x="844296" y="22860"/>
                  </a:lnTo>
                  <a:close/>
                </a:path>
                <a:path w="2651759" h="109219">
                  <a:moveTo>
                    <a:pt x="1446276" y="39624"/>
                  </a:moveTo>
                  <a:lnTo>
                    <a:pt x="1205484" y="39624"/>
                  </a:lnTo>
                  <a:lnTo>
                    <a:pt x="1205484" y="108712"/>
                  </a:lnTo>
                  <a:lnTo>
                    <a:pt x="1446276" y="108712"/>
                  </a:lnTo>
                  <a:lnTo>
                    <a:pt x="1446276" y="39624"/>
                  </a:lnTo>
                  <a:close/>
                </a:path>
                <a:path w="2651759" h="109219">
                  <a:moveTo>
                    <a:pt x="2049780" y="25908"/>
                  </a:moveTo>
                  <a:lnTo>
                    <a:pt x="1807464" y="25908"/>
                  </a:lnTo>
                  <a:lnTo>
                    <a:pt x="1807464" y="108712"/>
                  </a:lnTo>
                  <a:lnTo>
                    <a:pt x="2049780" y="108712"/>
                  </a:lnTo>
                  <a:lnTo>
                    <a:pt x="2049780" y="25908"/>
                  </a:lnTo>
                  <a:close/>
                </a:path>
                <a:path w="2651759" h="109219">
                  <a:moveTo>
                    <a:pt x="2651760" y="24384"/>
                  </a:moveTo>
                  <a:lnTo>
                    <a:pt x="2410968" y="24384"/>
                  </a:lnTo>
                  <a:lnTo>
                    <a:pt x="2410968" y="108712"/>
                  </a:lnTo>
                  <a:lnTo>
                    <a:pt x="2651760" y="108712"/>
                  </a:lnTo>
                  <a:lnTo>
                    <a:pt x="2651760" y="24384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360664" y="1150619"/>
              <a:ext cx="3253740" cy="1932939"/>
            </a:xfrm>
            <a:custGeom>
              <a:avLst/>
              <a:gdLst/>
              <a:ahLst/>
              <a:cxnLst/>
              <a:rect l="l" t="t" r="r" b="b"/>
              <a:pathLst>
                <a:path w="3253740" h="1932939">
                  <a:moveTo>
                    <a:pt x="240792" y="1012825"/>
                  </a:moveTo>
                  <a:lnTo>
                    <a:pt x="0" y="1012825"/>
                  </a:lnTo>
                  <a:lnTo>
                    <a:pt x="0" y="1824228"/>
                  </a:lnTo>
                  <a:lnTo>
                    <a:pt x="240792" y="1824228"/>
                  </a:lnTo>
                  <a:lnTo>
                    <a:pt x="240792" y="1012825"/>
                  </a:lnTo>
                  <a:close/>
                </a:path>
                <a:path w="3253740" h="1932939">
                  <a:moveTo>
                    <a:pt x="240792" y="0"/>
                  </a:moveTo>
                  <a:lnTo>
                    <a:pt x="0" y="0"/>
                  </a:lnTo>
                  <a:lnTo>
                    <a:pt x="0" y="811923"/>
                  </a:lnTo>
                  <a:lnTo>
                    <a:pt x="240792" y="811923"/>
                  </a:lnTo>
                  <a:lnTo>
                    <a:pt x="240792" y="0"/>
                  </a:lnTo>
                  <a:close/>
                </a:path>
                <a:path w="3253740" h="1932939">
                  <a:moveTo>
                    <a:pt x="844296" y="1049020"/>
                  </a:moveTo>
                  <a:lnTo>
                    <a:pt x="603504" y="1049020"/>
                  </a:lnTo>
                  <a:lnTo>
                    <a:pt x="603504" y="1847088"/>
                  </a:lnTo>
                  <a:lnTo>
                    <a:pt x="844296" y="1847088"/>
                  </a:lnTo>
                  <a:lnTo>
                    <a:pt x="844296" y="1049020"/>
                  </a:lnTo>
                  <a:close/>
                </a:path>
                <a:path w="3253740" h="1932939">
                  <a:moveTo>
                    <a:pt x="844296" y="50292"/>
                  </a:moveTo>
                  <a:lnTo>
                    <a:pt x="603504" y="50292"/>
                  </a:lnTo>
                  <a:lnTo>
                    <a:pt x="603504" y="848106"/>
                  </a:lnTo>
                  <a:lnTo>
                    <a:pt x="844296" y="848106"/>
                  </a:lnTo>
                  <a:lnTo>
                    <a:pt x="844296" y="50292"/>
                  </a:lnTo>
                  <a:close/>
                </a:path>
                <a:path w="3253740" h="1932939">
                  <a:moveTo>
                    <a:pt x="1446276" y="1110488"/>
                  </a:moveTo>
                  <a:lnTo>
                    <a:pt x="1205484" y="1110488"/>
                  </a:lnTo>
                  <a:lnTo>
                    <a:pt x="1205484" y="1863852"/>
                  </a:lnTo>
                  <a:lnTo>
                    <a:pt x="1446276" y="1863852"/>
                  </a:lnTo>
                  <a:lnTo>
                    <a:pt x="1446276" y="1110488"/>
                  </a:lnTo>
                  <a:close/>
                </a:path>
                <a:path w="3253740" h="1932939">
                  <a:moveTo>
                    <a:pt x="1446276" y="155448"/>
                  </a:moveTo>
                  <a:lnTo>
                    <a:pt x="1205484" y="155448"/>
                  </a:lnTo>
                  <a:lnTo>
                    <a:pt x="1205484" y="909574"/>
                  </a:lnTo>
                  <a:lnTo>
                    <a:pt x="1446276" y="909574"/>
                  </a:lnTo>
                  <a:lnTo>
                    <a:pt x="1446276" y="155448"/>
                  </a:lnTo>
                  <a:close/>
                </a:path>
                <a:path w="3253740" h="1932939">
                  <a:moveTo>
                    <a:pt x="2049780" y="1173607"/>
                  </a:moveTo>
                  <a:lnTo>
                    <a:pt x="1807464" y="1173607"/>
                  </a:lnTo>
                  <a:lnTo>
                    <a:pt x="1807464" y="1850136"/>
                  </a:lnTo>
                  <a:lnTo>
                    <a:pt x="2049780" y="1850136"/>
                  </a:lnTo>
                  <a:lnTo>
                    <a:pt x="2049780" y="1173607"/>
                  </a:lnTo>
                  <a:close/>
                </a:path>
                <a:path w="3253740" h="1932939">
                  <a:moveTo>
                    <a:pt x="2049780" y="295656"/>
                  </a:moveTo>
                  <a:lnTo>
                    <a:pt x="1807464" y="295656"/>
                  </a:lnTo>
                  <a:lnTo>
                    <a:pt x="1807464" y="972693"/>
                  </a:lnTo>
                  <a:lnTo>
                    <a:pt x="2049780" y="972693"/>
                  </a:lnTo>
                  <a:lnTo>
                    <a:pt x="2049780" y="295656"/>
                  </a:lnTo>
                  <a:close/>
                </a:path>
                <a:path w="3253740" h="1932939">
                  <a:moveTo>
                    <a:pt x="2651760" y="1190879"/>
                  </a:moveTo>
                  <a:lnTo>
                    <a:pt x="2410968" y="1190879"/>
                  </a:lnTo>
                  <a:lnTo>
                    <a:pt x="2410968" y="1848612"/>
                  </a:lnTo>
                  <a:lnTo>
                    <a:pt x="2651760" y="1848612"/>
                  </a:lnTo>
                  <a:lnTo>
                    <a:pt x="2651760" y="1190879"/>
                  </a:lnTo>
                  <a:close/>
                </a:path>
                <a:path w="3253740" h="1932939">
                  <a:moveTo>
                    <a:pt x="2651760" y="332232"/>
                  </a:moveTo>
                  <a:lnTo>
                    <a:pt x="2410968" y="332232"/>
                  </a:lnTo>
                  <a:lnTo>
                    <a:pt x="2410968" y="989965"/>
                  </a:lnTo>
                  <a:lnTo>
                    <a:pt x="2651760" y="989965"/>
                  </a:lnTo>
                  <a:lnTo>
                    <a:pt x="2651760" y="332232"/>
                  </a:lnTo>
                  <a:close/>
                </a:path>
                <a:path w="3253740" h="1932939">
                  <a:moveTo>
                    <a:pt x="3253740" y="1308989"/>
                  </a:moveTo>
                  <a:lnTo>
                    <a:pt x="3012948" y="1308989"/>
                  </a:lnTo>
                  <a:lnTo>
                    <a:pt x="3012948" y="1932940"/>
                  </a:lnTo>
                  <a:lnTo>
                    <a:pt x="3253740" y="1932940"/>
                  </a:lnTo>
                  <a:lnTo>
                    <a:pt x="3253740" y="1308989"/>
                  </a:lnTo>
                  <a:close/>
                </a:path>
                <a:path w="3253740" h="1932939">
                  <a:moveTo>
                    <a:pt x="3253740" y="484632"/>
                  </a:moveTo>
                  <a:lnTo>
                    <a:pt x="3012948" y="484632"/>
                  </a:lnTo>
                  <a:lnTo>
                    <a:pt x="3012948" y="1108075"/>
                  </a:lnTo>
                  <a:lnTo>
                    <a:pt x="3253740" y="1108075"/>
                  </a:lnTo>
                  <a:lnTo>
                    <a:pt x="3253740" y="484632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180196" y="3083559"/>
              <a:ext cx="3615690" cy="205104"/>
            </a:xfrm>
            <a:custGeom>
              <a:avLst/>
              <a:gdLst/>
              <a:ahLst/>
              <a:cxnLst/>
              <a:rect l="l" t="t" r="r" b="b"/>
              <a:pathLst>
                <a:path w="3615690" h="205104">
                  <a:moveTo>
                    <a:pt x="0" y="0"/>
                  </a:moveTo>
                  <a:lnTo>
                    <a:pt x="3615435" y="0"/>
                  </a:lnTo>
                </a:path>
                <a:path w="3615690" h="205104">
                  <a:moveTo>
                    <a:pt x="0" y="0"/>
                  </a:moveTo>
                  <a:lnTo>
                    <a:pt x="3615435" y="0"/>
                  </a:lnTo>
                </a:path>
                <a:path w="3615690" h="205104">
                  <a:moveTo>
                    <a:pt x="0" y="0"/>
                  </a:moveTo>
                  <a:lnTo>
                    <a:pt x="0" y="205104"/>
                  </a:lnTo>
                </a:path>
                <a:path w="3615690" h="205104">
                  <a:moveTo>
                    <a:pt x="602614" y="0"/>
                  </a:moveTo>
                  <a:lnTo>
                    <a:pt x="602614" y="205104"/>
                  </a:lnTo>
                </a:path>
                <a:path w="3615690" h="205104">
                  <a:moveTo>
                    <a:pt x="1204595" y="0"/>
                  </a:moveTo>
                  <a:lnTo>
                    <a:pt x="1204595" y="205104"/>
                  </a:lnTo>
                </a:path>
                <a:path w="3615690" h="205104">
                  <a:moveTo>
                    <a:pt x="1808099" y="0"/>
                  </a:moveTo>
                  <a:lnTo>
                    <a:pt x="1808099" y="205104"/>
                  </a:lnTo>
                </a:path>
                <a:path w="3615690" h="205104">
                  <a:moveTo>
                    <a:pt x="2410079" y="0"/>
                  </a:moveTo>
                  <a:lnTo>
                    <a:pt x="2410079" y="205104"/>
                  </a:lnTo>
                </a:path>
                <a:path w="3615690" h="205104">
                  <a:moveTo>
                    <a:pt x="3013582" y="0"/>
                  </a:moveTo>
                  <a:lnTo>
                    <a:pt x="3013582" y="205104"/>
                  </a:lnTo>
                </a:path>
                <a:path w="3615690" h="205104">
                  <a:moveTo>
                    <a:pt x="3615435" y="0"/>
                  </a:moveTo>
                  <a:lnTo>
                    <a:pt x="3615435" y="205104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8334882" y="3077717"/>
            <a:ext cx="295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20" dirty="0">
                <a:solidFill>
                  <a:srgbClr val="585858"/>
                </a:solidFill>
                <a:latin typeface="Calibri"/>
                <a:cs typeface="Calibri"/>
              </a:rPr>
              <a:t>2020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937497" y="3077717"/>
            <a:ext cx="295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20" dirty="0">
                <a:solidFill>
                  <a:srgbClr val="585858"/>
                </a:solidFill>
                <a:latin typeface="Calibri"/>
                <a:cs typeface="Calibri"/>
              </a:rPr>
              <a:t>2021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539985" y="3077717"/>
            <a:ext cx="295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20" dirty="0">
                <a:solidFill>
                  <a:srgbClr val="585858"/>
                </a:solidFill>
                <a:latin typeface="Calibri"/>
                <a:cs typeface="Calibri"/>
              </a:rPr>
              <a:t>2022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142601" y="3077717"/>
            <a:ext cx="295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20" dirty="0">
                <a:solidFill>
                  <a:srgbClr val="585858"/>
                </a:solidFill>
                <a:latin typeface="Calibri"/>
                <a:cs typeface="Calibri"/>
              </a:rPr>
              <a:t>2023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745216" y="3077717"/>
            <a:ext cx="105854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55930" algn="l"/>
              </a:tabLst>
            </a:pPr>
            <a:r>
              <a:rPr sz="1050" spc="-20" dirty="0">
                <a:solidFill>
                  <a:srgbClr val="585858"/>
                </a:solidFill>
                <a:latin typeface="Calibri"/>
                <a:cs typeface="Calibri"/>
              </a:rPr>
              <a:t>2024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	RKAP</a:t>
            </a:r>
            <a:r>
              <a:rPr sz="105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050" spc="-20" dirty="0">
                <a:solidFill>
                  <a:srgbClr val="585858"/>
                </a:solidFill>
                <a:latin typeface="Calibri"/>
                <a:cs typeface="Calibri"/>
              </a:rPr>
              <a:t>2025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7278179" y="3283902"/>
            <a:ext cx="4522470" cy="215265"/>
            <a:chOff x="7278179" y="3283902"/>
            <a:chExt cx="4522470" cy="215265"/>
          </a:xfrm>
        </p:grpSpPr>
        <p:sp>
          <p:nvSpPr>
            <p:cNvPr id="53" name="object 53"/>
            <p:cNvSpPr/>
            <p:nvPr/>
          </p:nvSpPr>
          <p:spPr>
            <a:xfrm>
              <a:off x="7282942" y="3288665"/>
              <a:ext cx="4512945" cy="205740"/>
            </a:xfrm>
            <a:custGeom>
              <a:avLst/>
              <a:gdLst/>
              <a:ahLst/>
              <a:cxnLst/>
              <a:rect l="l" t="t" r="r" b="b"/>
              <a:pathLst>
                <a:path w="4512945" h="205739">
                  <a:moveTo>
                    <a:pt x="0" y="0"/>
                  </a:moveTo>
                  <a:lnTo>
                    <a:pt x="4512690" y="0"/>
                  </a:lnTo>
                </a:path>
                <a:path w="4512945" h="205739">
                  <a:moveTo>
                    <a:pt x="0" y="0"/>
                  </a:moveTo>
                  <a:lnTo>
                    <a:pt x="0" y="205612"/>
                  </a:lnTo>
                </a:path>
                <a:path w="4512945" h="205739">
                  <a:moveTo>
                    <a:pt x="897889" y="0"/>
                  </a:moveTo>
                  <a:lnTo>
                    <a:pt x="897889" y="205612"/>
                  </a:lnTo>
                </a:path>
                <a:path w="4512945" h="205739">
                  <a:moveTo>
                    <a:pt x="897889" y="0"/>
                  </a:moveTo>
                  <a:lnTo>
                    <a:pt x="897889" y="205612"/>
                  </a:lnTo>
                </a:path>
                <a:path w="4512945" h="205739">
                  <a:moveTo>
                    <a:pt x="1499869" y="0"/>
                  </a:moveTo>
                  <a:lnTo>
                    <a:pt x="1499869" y="205612"/>
                  </a:lnTo>
                </a:path>
                <a:path w="4512945" h="205739">
                  <a:moveTo>
                    <a:pt x="1499869" y="0"/>
                  </a:moveTo>
                  <a:lnTo>
                    <a:pt x="1499869" y="205612"/>
                  </a:lnTo>
                </a:path>
                <a:path w="4512945" h="205739">
                  <a:moveTo>
                    <a:pt x="2101850" y="0"/>
                  </a:moveTo>
                  <a:lnTo>
                    <a:pt x="2101850" y="205612"/>
                  </a:lnTo>
                </a:path>
                <a:path w="4512945" h="205739">
                  <a:moveTo>
                    <a:pt x="2101850" y="0"/>
                  </a:moveTo>
                  <a:lnTo>
                    <a:pt x="2101850" y="205612"/>
                  </a:lnTo>
                </a:path>
                <a:path w="4512945" h="205739">
                  <a:moveTo>
                    <a:pt x="2705354" y="0"/>
                  </a:moveTo>
                  <a:lnTo>
                    <a:pt x="2705354" y="205612"/>
                  </a:lnTo>
                </a:path>
                <a:path w="4512945" h="205739">
                  <a:moveTo>
                    <a:pt x="2705354" y="0"/>
                  </a:moveTo>
                  <a:lnTo>
                    <a:pt x="2705354" y="205612"/>
                  </a:lnTo>
                </a:path>
                <a:path w="4512945" h="205739">
                  <a:moveTo>
                    <a:pt x="3307333" y="0"/>
                  </a:moveTo>
                  <a:lnTo>
                    <a:pt x="3307333" y="205612"/>
                  </a:lnTo>
                </a:path>
                <a:path w="4512945" h="205739">
                  <a:moveTo>
                    <a:pt x="3307333" y="0"/>
                  </a:moveTo>
                  <a:lnTo>
                    <a:pt x="3307333" y="205612"/>
                  </a:lnTo>
                </a:path>
                <a:path w="4512945" h="205739">
                  <a:moveTo>
                    <a:pt x="3910837" y="0"/>
                  </a:moveTo>
                  <a:lnTo>
                    <a:pt x="3910837" y="205612"/>
                  </a:lnTo>
                </a:path>
                <a:path w="4512945" h="205739">
                  <a:moveTo>
                    <a:pt x="3910837" y="0"/>
                  </a:moveTo>
                  <a:lnTo>
                    <a:pt x="3910837" y="205612"/>
                  </a:lnTo>
                </a:path>
                <a:path w="4512945" h="205739">
                  <a:moveTo>
                    <a:pt x="4512690" y="0"/>
                  </a:moveTo>
                  <a:lnTo>
                    <a:pt x="4512690" y="205612"/>
                  </a:lnTo>
                </a:path>
                <a:path w="4512945" h="205739">
                  <a:moveTo>
                    <a:pt x="4512690" y="0"/>
                  </a:moveTo>
                  <a:lnTo>
                    <a:pt x="4512690" y="205612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329170" y="3351669"/>
              <a:ext cx="73660" cy="73660"/>
            </a:xfrm>
            <a:custGeom>
              <a:avLst/>
              <a:gdLst/>
              <a:ahLst/>
              <a:cxnLst/>
              <a:rect l="l" t="t" r="r" b="b"/>
              <a:pathLst>
                <a:path w="73659" h="73660">
                  <a:moveTo>
                    <a:pt x="73266" y="0"/>
                  </a:moveTo>
                  <a:lnTo>
                    <a:pt x="0" y="0"/>
                  </a:lnTo>
                  <a:lnTo>
                    <a:pt x="0" y="73266"/>
                  </a:lnTo>
                  <a:lnTo>
                    <a:pt x="73266" y="73266"/>
                  </a:lnTo>
                  <a:lnTo>
                    <a:pt x="73266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7422642" y="3279469"/>
            <a:ext cx="53975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Domestik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8250428" y="3283077"/>
            <a:ext cx="347852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14680" algn="l"/>
                <a:tab pos="1217295" algn="l"/>
                <a:tab pos="1819910" algn="l"/>
                <a:tab pos="2423160" algn="l"/>
                <a:tab pos="3025775" algn="l"/>
              </a:tabLst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484.505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477.506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453.704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412.837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403.155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384.847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7278179" y="3489515"/>
            <a:ext cx="4522470" cy="215265"/>
            <a:chOff x="7278179" y="3489515"/>
            <a:chExt cx="4522470" cy="215265"/>
          </a:xfrm>
        </p:grpSpPr>
        <p:sp>
          <p:nvSpPr>
            <p:cNvPr id="58" name="object 58"/>
            <p:cNvSpPr/>
            <p:nvPr/>
          </p:nvSpPr>
          <p:spPr>
            <a:xfrm>
              <a:off x="7282942" y="3494278"/>
              <a:ext cx="4512945" cy="205740"/>
            </a:xfrm>
            <a:custGeom>
              <a:avLst/>
              <a:gdLst/>
              <a:ahLst/>
              <a:cxnLst/>
              <a:rect l="l" t="t" r="r" b="b"/>
              <a:pathLst>
                <a:path w="4512945" h="205739">
                  <a:moveTo>
                    <a:pt x="1489443" y="0"/>
                  </a:moveTo>
                  <a:lnTo>
                    <a:pt x="2376678" y="0"/>
                  </a:lnTo>
                </a:path>
                <a:path w="4512945" h="205739">
                  <a:moveTo>
                    <a:pt x="0" y="0"/>
                  </a:moveTo>
                  <a:lnTo>
                    <a:pt x="1416177" y="0"/>
                  </a:lnTo>
                </a:path>
                <a:path w="4512945" h="205739">
                  <a:moveTo>
                    <a:pt x="2449944" y="0"/>
                  </a:moveTo>
                  <a:lnTo>
                    <a:pt x="4512690" y="0"/>
                  </a:lnTo>
                </a:path>
                <a:path w="4512945" h="205739">
                  <a:moveTo>
                    <a:pt x="0" y="0"/>
                  </a:moveTo>
                  <a:lnTo>
                    <a:pt x="0" y="205740"/>
                  </a:lnTo>
                </a:path>
                <a:path w="4512945" h="205739">
                  <a:moveTo>
                    <a:pt x="0" y="205740"/>
                  </a:moveTo>
                  <a:lnTo>
                    <a:pt x="4512690" y="205740"/>
                  </a:lnTo>
                </a:path>
                <a:path w="4512945" h="205739">
                  <a:moveTo>
                    <a:pt x="897889" y="0"/>
                  </a:moveTo>
                  <a:lnTo>
                    <a:pt x="897889" y="205740"/>
                  </a:lnTo>
                </a:path>
                <a:path w="4512945" h="205739">
                  <a:moveTo>
                    <a:pt x="897889" y="0"/>
                  </a:moveTo>
                  <a:lnTo>
                    <a:pt x="897889" y="205740"/>
                  </a:lnTo>
                </a:path>
                <a:path w="4512945" h="205739">
                  <a:moveTo>
                    <a:pt x="1499869" y="0"/>
                  </a:moveTo>
                  <a:lnTo>
                    <a:pt x="1499869" y="205740"/>
                  </a:lnTo>
                </a:path>
                <a:path w="4512945" h="205739">
                  <a:moveTo>
                    <a:pt x="1499869" y="0"/>
                  </a:moveTo>
                  <a:lnTo>
                    <a:pt x="1499869" y="205740"/>
                  </a:lnTo>
                </a:path>
                <a:path w="4512945" h="205739">
                  <a:moveTo>
                    <a:pt x="2101850" y="0"/>
                  </a:moveTo>
                  <a:lnTo>
                    <a:pt x="2101850" y="205740"/>
                  </a:lnTo>
                </a:path>
                <a:path w="4512945" h="205739">
                  <a:moveTo>
                    <a:pt x="2101850" y="0"/>
                  </a:moveTo>
                  <a:lnTo>
                    <a:pt x="2101850" y="205740"/>
                  </a:lnTo>
                </a:path>
                <a:path w="4512945" h="205739">
                  <a:moveTo>
                    <a:pt x="2705354" y="0"/>
                  </a:moveTo>
                  <a:lnTo>
                    <a:pt x="2705354" y="205740"/>
                  </a:lnTo>
                </a:path>
                <a:path w="4512945" h="205739">
                  <a:moveTo>
                    <a:pt x="2705354" y="0"/>
                  </a:moveTo>
                  <a:lnTo>
                    <a:pt x="2705354" y="205740"/>
                  </a:lnTo>
                </a:path>
                <a:path w="4512945" h="205739">
                  <a:moveTo>
                    <a:pt x="3307333" y="0"/>
                  </a:moveTo>
                  <a:lnTo>
                    <a:pt x="3307333" y="205740"/>
                  </a:lnTo>
                </a:path>
                <a:path w="4512945" h="205739">
                  <a:moveTo>
                    <a:pt x="3307333" y="0"/>
                  </a:moveTo>
                  <a:lnTo>
                    <a:pt x="3307333" y="205740"/>
                  </a:lnTo>
                </a:path>
                <a:path w="4512945" h="205739">
                  <a:moveTo>
                    <a:pt x="3910837" y="0"/>
                  </a:moveTo>
                  <a:lnTo>
                    <a:pt x="3910837" y="205740"/>
                  </a:lnTo>
                </a:path>
                <a:path w="4512945" h="205739">
                  <a:moveTo>
                    <a:pt x="3910837" y="0"/>
                  </a:moveTo>
                  <a:lnTo>
                    <a:pt x="3910837" y="205740"/>
                  </a:lnTo>
                </a:path>
                <a:path w="4512945" h="205739">
                  <a:moveTo>
                    <a:pt x="4512690" y="0"/>
                  </a:moveTo>
                  <a:lnTo>
                    <a:pt x="4512690" y="205740"/>
                  </a:lnTo>
                </a:path>
                <a:path w="4512945" h="205739">
                  <a:moveTo>
                    <a:pt x="4512690" y="0"/>
                  </a:moveTo>
                  <a:lnTo>
                    <a:pt x="4512690" y="20574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329170" y="3557282"/>
              <a:ext cx="73660" cy="73660"/>
            </a:xfrm>
            <a:custGeom>
              <a:avLst/>
              <a:gdLst/>
              <a:ahLst/>
              <a:cxnLst/>
              <a:rect l="l" t="t" r="r" b="b"/>
              <a:pathLst>
                <a:path w="73659" h="73660">
                  <a:moveTo>
                    <a:pt x="73266" y="0"/>
                  </a:moveTo>
                  <a:lnTo>
                    <a:pt x="0" y="0"/>
                  </a:lnTo>
                  <a:lnTo>
                    <a:pt x="0" y="73266"/>
                  </a:lnTo>
                  <a:lnTo>
                    <a:pt x="73266" y="73266"/>
                  </a:lnTo>
                  <a:lnTo>
                    <a:pt x="7326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/>
          <p:cNvSpPr txBox="1"/>
          <p:nvPr/>
        </p:nvSpPr>
        <p:spPr>
          <a:xfrm>
            <a:off x="7422642" y="3485514"/>
            <a:ext cx="73914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Internasional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284209" y="3488816"/>
            <a:ext cx="280733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14680" algn="l"/>
                <a:tab pos="1217295" algn="l"/>
                <a:tab pos="1819910" algn="l"/>
                <a:tab pos="2422525" algn="l"/>
              </a:tabLst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28.856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22.745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18.292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21.985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22.211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1462766" y="3488816"/>
            <a:ext cx="666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50" dirty="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8208771" y="1962530"/>
            <a:ext cx="545465" cy="201295"/>
          </a:xfrm>
          <a:custGeom>
            <a:avLst/>
            <a:gdLst/>
            <a:ahLst/>
            <a:cxnLst/>
            <a:rect l="l" t="t" r="r" b="b"/>
            <a:pathLst>
              <a:path w="545465" h="201294">
                <a:moveTo>
                  <a:pt x="545401" y="0"/>
                </a:moveTo>
                <a:lnTo>
                  <a:pt x="0" y="0"/>
                </a:lnTo>
                <a:lnTo>
                  <a:pt x="0" y="200913"/>
                </a:lnTo>
                <a:lnTo>
                  <a:pt x="545401" y="200913"/>
                </a:lnTo>
                <a:lnTo>
                  <a:pt x="5454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8262366" y="1961769"/>
            <a:ext cx="4692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404040"/>
                </a:solidFill>
                <a:latin typeface="Calibri"/>
                <a:cs typeface="Calibri"/>
              </a:rPr>
              <a:t>484.505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8811386" y="1998726"/>
            <a:ext cx="545465" cy="201295"/>
          </a:xfrm>
          <a:custGeom>
            <a:avLst/>
            <a:gdLst/>
            <a:ahLst/>
            <a:cxnLst/>
            <a:rect l="l" t="t" r="r" b="b"/>
            <a:pathLst>
              <a:path w="545465" h="201294">
                <a:moveTo>
                  <a:pt x="545401" y="0"/>
                </a:moveTo>
                <a:lnTo>
                  <a:pt x="0" y="0"/>
                </a:lnTo>
                <a:lnTo>
                  <a:pt x="0" y="200913"/>
                </a:lnTo>
                <a:lnTo>
                  <a:pt x="545401" y="200913"/>
                </a:lnTo>
                <a:lnTo>
                  <a:pt x="5454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8865234" y="1997709"/>
            <a:ext cx="4692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404040"/>
                </a:solidFill>
                <a:latin typeface="Calibri"/>
                <a:cs typeface="Calibri"/>
              </a:rPr>
              <a:t>477.506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9413875" y="2060194"/>
            <a:ext cx="545465" cy="201295"/>
          </a:xfrm>
          <a:custGeom>
            <a:avLst/>
            <a:gdLst/>
            <a:ahLst/>
            <a:cxnLst/>
            <a:rect l="l" t="t" r="r" b="b"/>
            <a:pathLst>
              <a:path w="545465" h="201294">
                <a:moveTo>
                  <a:pt x="545401" y="0"/>
                </a:moveTo>
                <a:lnTo>
                  <a:pt x="0" y="0"/>
                </a:lnTo>
                <a:lnTo>
                  <a:pt x="0" y="200913"/>
                </a:lnTo>
                <a:lnTo>
                  <a:pt x="545401" y="200913"/>
                </a:lnTo>
                <a:lnTo>
                  <a:pt x="5454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9467850" y="2059304"/>
            <a:ext cx="4692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404040"/>
                </a:solidFill>
                <a:latin typeface="Calibri"/>
                <a:cs typeface="Calibri"/>
              </a:rPr>
              <a:t>453.704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10016490" y="2123313"/>
            <a:ext cx="545465" cy="201295"/>
          </a:xfrm>
          <a:custGeom>
            <a:avLst/>
            <a:gdLst/>
            <a:ahLst/>
            <a:cxnLst/>
            <a:rect l="l" t="t" r="r" b="b"/>
            <a:pathLst>
              <a:path w="545465" h="201294">
                <a:moveTo>
                  <a:pt x="545401" y="0"/>
                </a:moveTo>
                <a:lnTo>
                  <a:pt x="0" y="0"/>
                </a:lnTo>
                <a:lnTo>
                  <a:pt x="0" y="200913"/>
                </a:lnTo>
                <a:lnTo>
                  <a:pt x="545401" y="200913"/>
                </a:lnTo>
                <a:lnTo>
                  <a:pt x="5454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10070338" y="2122423"/>
            <a:ext cx="4692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404040"/>
                </a:solidFill>
                <a:latin typeface="Calibri"/>
                <a:cs typeface="Calibri"/>
              </a:rPr>
              <a:t>412.837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10619105" y="2140585"/>
            <a:ext cx="545465" cy="201295"/>
          </a:xfrm>
          <a:custGeom>
            <a:avLst/>
            <a:gdLst/>
            <a:ahLst/>
            <a:cxnLst/>
            <a:rect l="l" t="t" r="r" b="b"/>
            <a:pathLst>
              <a:path w="545465" h="201294">
                <a:moveTo>
                  <a:pt x="545401" y="0"/>
                </a:moveTo>
                <a:lnTo>
                  <a:pt x="0" y="0"/>
                </a:lnTo>
                <a:lnTo>
                  <a:pt x="0" y="200913"/>
                </a:lnTo>
                <a:lnTo>
                  <a:pt x="545401" y="200913"/>
                </a:lnTo>
                <a:lnTo>
                  <a:pt x="5454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10672953" y="2139822"/>
            <a:ext cx="46926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404040"/>
                </a:solidFill>
                <a:latin typeface="Calibri"/>
                <a:cs typeface="Calibri"/>
              </a:rPr>
              <a:t>403.155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11221719" y="2258695"/>
            <a:ext cx="545465" cy="201295"/>
          </a:xfrm>
          <a:custGeom>
            <a:avLst/>
            <a:gdLst/>
            <a:ahLst/>
            <a:cxnLst/>
            <a:rect l="l" t="t" r="r" b="b"/>
            <a:pathLst>
              <a:path w="545465" h="201294">
                <a:moveTo>
                  <a:pt x="545401" y="0"/>
                </a:moveTo>
                <a:lnTo>
                  <a:pt x="0" y="0"/>
                </a:lnTo>
                <a:lnTo>
                  <a:pt x="0" y="200913"/>
                </a:lnTo>
                <a:lnTo>
                  <a:pt x="545401" y="200913"/>
                </a:lnTo>
                <a:lnTo>
                  <a:pt x="5454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11275568" y="2257501"/>
            <a:ext cx="469900" cy="1873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404040"/>
                </a:solidFill>
                <a:latin typeface="Calibri"/>
                <a:cs typeface="Calibri"/>
              </a:rPr>
              <a:t>384.847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8345805" y="777367"/>
            <a:ext cx="22352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Throughput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TPK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Makassar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7341616" y="3805300"/>
            <a:ext cx="1033780" cy="73660"/>
            <a:chOff x="8699118" y="3468509"/>
            <a:chExt cx="1033780" cy="73660"/>
          </a:xfrm>
        </p:grpSpPr>
        <p:sp>
          <p:nvSpPr>
            <p:cNvPr id="77" name="object 77"/>
            <p:cNvSpPr/>
            <p:nvPr/>
          </p:nvSpPr>
          <p:spPr>
            <a:xfrm>
              <a:off x="8699118" y="3468509"/>
              <a:ext cx="73660" cy="73660"/>
            </a:xfrm>
            <a:custGeom>
              <a:avLst/>
              <a:gdLst/>
              <a:ahLst/>
              <a:cxnLst/>
              <a:rect l="l" t="t" r="r" b="b"/>
              <a:pathLst>
                <a:path w="73659" h="73660">
                  <a:moveTo>
                    <a:pt x="73266" y="0"/>
                  </a:moveTo>
                  <a:lnTo>
                    <a:pt x="0" y="0"/>
                  </a:lnTo>
                  <a:lnTo>
                    <a:pt x="0" y="73266"/>
                  </a:lnTo>
                  <a:lnTo>
                    <a:pt x="73266" y="73266"/>
                  </a:lnTo>
                  <a:lnTo>
                    <a:pt x="7326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659619" y="3468509"/>
              <a:ext cx="73660" cy="73660"/>
            </a:xfrm>
            <a:custGeom>
              <a:avLst/>
              <a:gdLst/>
              <a:ahLst/>
              <a:cxnLst/>
              <a:rect l="l" t="t" r="r" b="b"/>
              <a:pathLst>
                <a:path w="73659" h="73660">
                  <a:moveTo>
                    <a:pt x="73266" y="0"/>
                  </a:moveTo>
                  <a:lnTo>
                    <a:pt x="0" y="0"/>
                  </a:lnTo>
                  <a:lnTo>
                    <a:pt x="0" y="73266"/>
                  </a:lnTo>
                  <a:lnTo>
                    <a:pt x="73266" y="73266"/>
                  </a:lnTo>
                  <a:lnTo>
                    <a:pt x="73266" y="0"/>
                  </a:lnTo>
                  <a:close/>
                </a:path>
              </a:pathLst>
            </a:custGeom>
            <a:solidFill>
              <a:srgbClr val="0737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9" name="object 79"/>
          <p:cNvSpPr txBox="1"/>
          <p:nvPr/>
        </p:nvSpPr>
        <p:spPr>
          <a:xfrm>
            <a:off x="7435216" y="3733532"/>
            <a:ext cx="150050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72819" algn="l"/>
              </a:tabLst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Internasional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Domestik</a:t>
            </a:r>
            <a:endParaRPr sz="1050" dirty="0">
              <a:latin typeface="Calibri"/>
              <a:cs typeface="Calibri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8168449" y="4006596"/>
            <a:ext cx="3803650" cy="1972945"/>
            <a:chOff x="8168449" y="4006596"/>
            <a:chExt cx="3803650" cy="1972945"/>
          </a:xfrm>
        </p:grpSpPr>
        <p:sp>
          <p:nvSpPr>
            <p:cNvPr id="81" name="object 81"/>
            <p:cNvSpPr/>
            <p:nvPr/>
          </p:nvSpPr>
          <p:spPr>
            <a:xfrm>
              <a:off x="8336280" y="5519928"/>
              <a:ext cx="3469004" cy="92710"/>
            </a:xfrm>
            <a:custGeom>
              <a:avLst/>
              <a:gdLst/>
              <a:ahLst/>
              <a:cxnLst/>
              <a:rect l="l" t="t" r="r" b="b"/>
              <a:pathLst>
                <a:path w="3469004" h="92710">
                  <a:moveTo>
                    <a:pt x="216408" y="91046"/>
                  </a:moveTo>
                  <a:lnTo>
                    <a:pt x="0" y="91046"/>
                  </a:lnTo>
                  <a:lnTo>
                    <a:pt x="0" y="92570"/>
                  </a:lnTo>
                  <a:lnTo>
                    <a:pt x="216408" y="92570"/>
                  </a:lnTo>
                  <a:lnTo>
                    <a:pt x="216408" y="91046"/>
                  </a:lnTo>
                  <a:close/>
                </a:path>
                <a:path w="3469004" h="92710">
                  <a:moveTo>
                    <a:pt x="1842516" y="76200"/>
                  </a:moveTo>
                  <a:lnTo>
                    <a:pt x="1624584" y="76200"/>
                  </a:lnTo>
                  <a:lnTo>
                    <a:pt x="1624584" y="92570"/>
                  </a:lnTo>
                  <a:lnTo>
                    <a:pt x="1842516" y="92570"/>
                  </a:lnTo>
                  <a:lnTo>
                    <a:pt x="1842516" y="76200"/>
                  </a:lnTo>
                  <a:close/>
                </a:path>
                <a:path w="3469004" h="92710">
                  <a:moveTo>
                    <a:pt x="2926080" y="91440"/>
                  </a:moveTo>
                  <a:lnTo>
                    <a:pt x="2709672" y="91440"/>
                  </a:lnTo>
                  <a:lnTo>
                    <a:pt x="2709672" y="92570"/>
                  </a:lnTo>
                  <a:lnTo>
                    <a:pt x="2926080" y="92570"/>
                  </a:lnTo>
                  <a:lnTo>
                    <a:pt x="2926080" y="91440"/>
                  </a:lnTo>
                  <a:close/>
                </a:path>
                <a:path w="3469004" h="92710">
                  <a:moveTo>
                    <a:pt x="3468624" y="0"/>
                  </a:moveTo>
                  <a:lnTo>
                    <a:pt x="3250692" y="0"/>
                  </a:lnTo>
                  <a:lnTo>
                    <a:pt x="3250692" y="92570"/>
                  </a:lnTo>
                  <a:lnTo>
                    <a:pt x="3468624" y="92570"/>
                  </a:lnTo>
                  <a:lnTo>
                    <a:pt x="346862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8336280" y="4006596"/>
              <a:ext cx="3469004" cy="1606550"/>
            </a:xfrm>
            <a:custGeom>
              <a:avLst/>
              <a:gdLst/>
              <a:ahLst/>
              <a:cxnLst/>
              <a:rect l="l" t="t" r="r" b="b"/>
              <a:pathLst>
                <a:path w="3469004" h="1606550">
                  <a:moveTo>
                    <a:pt x="216408" y="1601724"/>
                  </a:moveTo>
                  <a:lnTo>
                    <a:pt x="0" y="1601724"/>
                  </a:lnTo>
                  <a:lnTo>
                    <a:pt x="0" y="1606296"/>
                  </a:lnTo>
                  <a:lnTo>
                    <a:pt x="216408" y="1606296"/>
                  </a:lnTo>
                  <a:lnTo>
                    <a:pt x="216408" y="1601724"/>
                  </a:lnTo>
                  <a:close/>
                </a:path>
                <a:path w="3469004" h="1606550">
                  <a:moveTo>
                    <a:pt x="758952" y="1422400"/>
                  </a:moveTo>
                  <a:lnTo>
                    <a:pt x="541020" y="1422400"/>
                  </a:lnTo>
                  <a:lnTo>
                    <a:pt x="541020" y="1605902"/>
                  </a:lnTo>
                  <a:lnTo>
                    <a:pt x="758952" y="1605902"/>
                  </a:lnTo>
                  <a:lnTo>
                    <a:pt x="758952" y="1422400"/>
                  </a:lnTo>
                  <a:close/>
                </a:path>
                <a:path w="3469004" h="1606550">
                  <a:moveTo>
                    <a:pt x="758952" y="1060704"/>
                  </a:moveTo>
                  <a:lnTo>
                    <a:pt x="541020" y="1060704"/>
                  </a:lnTo>
                  <a:lnTo>
                    <a:pt x="541020" y="1244790"/>
                  </a:lnTo>
                  <a:lnTo>
                    <a:pt x="758952" y="1244790"/>
                  </a:lnTo>
                  <a:lnTo>
                    <a:pt x="758952" y="1060704"/>
                  </a:lnTo>
                  <a:close/>
                </a:path>
                <a:path w="3469004" h="1606550">
                  <a:moveTo>
                    <a:pt x="1299972" y="1306703"/>
                  </a:moveTo>
                  <a:lnTo>
                    <a:pt x="1083564" y="1306703"/>
                  </a:lnTo>
                  <a:lnTo>
                    <a:pt x="1083564" y="1605902"/>
                  </a:lnTo>
                  <a:lnTo>
                    <a:pt x="1299972" y="1605902"/>
                  </a:lnTo>
                  <a:lnTo>
                    <a:pt x="1299972" y="1306703"/>
                  </a:lnTo>
                  <a:close/>
                </a:path>
                <a:path w="3469004" h="1606550">
                  <a:moveTo>
                    <a:pt x="1299972" y="830580"/>
                  </a:moveTo>
                  <a:lnTo>
                    <a:pt x="1083564" y="830580"/>
                  </a:lnTo>
                  <a:lnTo>
                    <a:pt x="1083564" y="1129093"/>
                  </a:lnTo>
                  <a:lnTo>
                    <a:pt x="1299972" y="1129093"/>
                  </a:lnTo>
                  <a:lnTo>
                    <a:pt x="1299972" y="830580"/>
                  </a:lnTo>
                  <a:close/>
                </a:path>
                <a:path w="3469004" h="1606550">
                  <a:moveTo>
                    <a:pt x="1842516" y="1195705"/>
                  </a:moveTo>
                  <a:lnTo>
                    <a:pt x="1624584" y="1195705"/>
                  </a:lnTo>
                  <a:lnTo>
                    <a:pt x="1624584" y="1589532"/>
                  </a:lnTo>
                  <a:lnTo>
                    <a:pt x="1842516" y="1589532"/>
                  </a:lnTo>
                  <a:lnTo>
                    <a:pt x="1842516" y="1195705"/>
                  </a:lnTo>
                  <a:close/>
                </a:path>
                <a:path w="3469004" h="1606550">
                  <a:moveTo>
                    <a:pt x="1842516" y="623316"/>
                  </a:moveTo>
                  <a:lnTo>
                    <a:pt x="1624584" y="623316"/>
                  </a:lnTo>
                  <a:lnTo>
                    <a:pt x="1624584" y="1018095"/>
                  </a:lnTo>
                  <a:lnTo>
                    <a:pt x="1842516" y="1018095"/>
                  </a:lnTo>
                  <a:lnTo>
                    <a:pt x="1842516" y="623316"/>
                  </a:lnTo>
                  <a:close/>
                </a:path>
                <a:path w="3469004" h="1606550">
                  <a:moveTo>
                    <a:pt x="2383536" y="1103884"/>
                  </a:moveTo>
                  <a:lnTo>
                    <a:pt x="2167128" y="1103884"/>
                  </a:lnTo>
                  <a:lnTo>
                    <a:pt x="2167128" y="1605902"/>
                  </a:lnTo>
                  <a:lnTo>
                    <a:pt x="2383536" y="1605902"/>
                  </a:lnTo>
                  <a:lnTo>
                    <a:pt x="2383536" y="1103884"/>
                  </a:lnTo>
                  <a:close/>
                </a:path>
                <a:path w="3469004" h="1606550">
                  <a:moveTo>
                    <a:pt x="2383536" y="423672"/>
                  </a:moveTo>
                  <a:lnTo>
                    <a:pt x="2167128" y="423672"/>
                  </a:lnTo>
                  <a:lnTo>
                    <a:pt x="2167128" y="926287"/>
                  </a:lnTo>
                  <a:lnTo>
                    <a:pt x="2383536" y="926287"/>
                  </a:lnTo>
                  <a:lnTo>
                    <a:pt x="2383536" y="423672"/>
                  </a:lnTo>
                  <a:close/>
                </a:path>
                <a:path w="3469004" h="1606550">
                  <a:moveTo>
                    <a:pt x="2926080" y="1030859"/>
                  </a:moveTo>
                  <a:lnTo>
                    <a:pt x="2709672" y="1030859"/>
                  </a:lnTo>
                  <a:lnTo>
                    <a:pt x="2709672" y="1604772"/>
                  </a:lnTo>
                  <a:lnTo>
                    <a:pt x="2926080" y="1604772"/>
                  </a:lnTo>
                  <a:lnTo>
                    <a:pt x="2926080" y="1030859"/>
                  </a:lnTo>
                  <a:close/>
                </a:path>
                <a:path w="3469004" h="1606550">
                  <a:moveTo>
                    <a:pt x="2926080" y="278892"/>
                  </a:moveTo>
                  <a:lnTo>
                    <a:pt x="2709672" y="278892"/>
                  </a:lnTo>
                  <a:lnTo>
                    <a:pt x="2709672" y="853262"/>
                  </a:lnTo>
                  <a:lnTo>
                    <a:pt x="2926080" y="853262"/>
                  </a:lnTo>
                  <a:lnTo>
                    <a:pt x="2926080" y="278892"/>
                  </a:lnTo>
                  <a:close/>
                </a:path>
                <a:path w="3469004" h="1606550">
                  <a:moveTo>
                    <a:pt x="3468624" y="845566"/>
                  </a:moveTo>
                  <a:lnTo>
                    <a:pt x="3250692" y="845566"/>
                  </a:lnTo>
                  <a:lnTo>
                    <a:pt x="3250692" y="1513332"/>
                  </a:lnTo>
                  <a:lnTo>
                    <a:pt x="3468624" y="1513332"/>
                  </a:lnTo>
                  <a:lnTo>
                    <a:pt x="3468624" y="845566"/>
                  </a:lnTo>
                  <a:close/>
                </a:path>
                <a:path w="3469004" h="1606550">
                  <a:moveTo>
                    <a:pt x="3468624" y="0"/>
                  </a:moveTo>
                  <a:lnTo>
                    <a:pt x="3250692" y="0"/>
                  </a:lnTo>
                  <a:lnTo>
                    <a:pt x="3250692" y="667956"/>
                  </a:lnTo>
                  <a:lnTo>
                    <a:pt x="3468624" y="667956"/>
                  </a:lnTo>
                  <a:lnTo>
                    <a:pt x="3468624" y="0"/>
                  </a:lnTo>
                  <a:close/>
                </a:path>
              </a:pathLst>
            </a:custGeom>
            <a:solidFill>
              <a:srgbClr val="0120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8173211" y="5612498"/>
              <a:ext cx="3794125" cy="361950"/>
            </a:xfrm>
            <a:custGeom>
              <a:avLst/>
              <a:gdLst/>
              <a:ahLst/>
              <a:cxnLst/>
              <a:rect l="l" t="t" r="r" b="b"/>
              <a:pathLst>
                <a:path w="3794125" h="361950">
                  <a:moveTo>
                    <a:pt x="0" y="0"/>
                  </a:moveTo>
                  <a:lnTo>
                    <a:pt x="3793617" y="0"/>
                  </a:lnTo>
                </a:path>
                <a:path w="3794125" h="361950">
                  <a:moveTo>
                    <a:pt x="0" y="0"/>
                  </a:moveTo>
                  <a:lnTo>
                    <a:pt x="3793617" y="0"/>
                  </a:lnTo>
                </a:path>
                <a:path w="3794125" h="361950">
                  <a:moveTo>
                    <a:pt x="0" y="0"/>
                  </a:moveTo>
                  <a:lnTo>
                    <a:pt x="0" y="361911"/>
                  </a:lnTo>
                </a:path>
                <a:path w="3794125" h="361950">
                  <a:moveTo>
                    <a:pt x="542544" y="0"/>
                  </a:moveTo>
                  <a:lnTo>
                    <a:pt x="542544" y="361911"/>
                  </a:lnTo>
                </a:path>
                <a:path w="3794125" h="361950">
                  <a:moveTo>
                    <a:pt x="1083564" y="0"/>
                  </a:moveTo>
                  <a:lnTo>
                    <a:pt x="1083564" y="361911"/>
                  </a:lnTo>
                </a:path>
                <a:path w="3794125" h="361950">
                  <a:moveTo>
                    <a:pt x="1626108" y="0"/>
                  </a:moveTo>
                  <a:lnTo>
                    <a:pt x="1626108" y="361911"/>
                  </a:lnTo>
                </a:path>
                <a:path w="3794125" h="361950">
                  <a:moveTo>
                    <a:pt x="2167128" y="0"/>
                  </a:moveTo>
                  <a:lnTo>
                    <a:pt x="2167128" y="361911"/>
                  </a:lnTo>
                </a:path>
                <a:path w="3794125" h="361950">
                  <a:moveTo>
                    <a:pt x="2709672" y="0"/>
                  </a:moveTo>
                  <a:lnTo>
                    <a:pt x="2709672" y="361911"/>
                  </a:lnTo>
                </a:path>
                <a:path w="3794125" h="361950">
                  <a:moveTo>
                    <a:pt x="3252216" y="0"/>
                  </a:moveTo>
                  <a:lnTo>
                    <a:pt x="3252216" y="361911"/>
                  </a:lnTo>
                </a:path>
                <a:path w="3794125" h="361950">
                  <a:moveTo>
                    <a:pt x="3793617" y="0"/>
                  </a:moveTo>
                  <a:lnTo>
                    <a:pt x="3793617" y="361911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4" name="object 84"/>
          <p:cNvSpPr txBox="1"/>
          <p:nvPr/>
        </p:nvSpPr>
        <p:spPr>
          <a:xfrm>
            <a:off x="8297418" y="5685535"/>
            <a:ext cx="295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20" dirty="0">
                <a:solidFill>
                  <a:srgbClr val="585858"/>
                </a:solidFill>
                <a:latin typeface="Calibri"/>
                <a:cs typeface="Calibri"/>
              </a:rPr>
              <a:t>2019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8839327" y="5685535"/>
            <a:ext cx="295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20" dirty="0">
                <a:solidFill>
                  <a:srgbClr val="585858"/>
                </a:solidFill>
                <a:latin typeface="Calibri"/>
                <a:cs typeface="Calibri"/>
              </a:rPr>
              <a:t>2020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381490" y="5685535"/>
            <a:ext cx="295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20" dirty="0">
                <a:solidFill>
                  <a:srgbClr val="585858"/>
                </a:solidFill>
                <a:latin typeface="Calibri"/>
                <a:cs typeface="Calibri"/>
              </a:rPr>
              <a:t>2021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9923526" y="5685535"/>
            <a:ext cx="295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20" dirty="0">
                <a:solidFill>
                  <a:srgbClr val="585858"/>
                </a:solidFill>
                <a:latin typeface="Calibri"/>
                <a:cs typeface="Calibri"/>
              </a:rPr>
              <a:t>2022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0465434" y="5685535"/>
            <a:ext cx="295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20" dirty="0">
                <a:solidFill>
                  <a:srgbClr val="585858"/>
                </a:solidFill>
                <a:latin typeface="Calibri"/>
                <a:cs typeface="Calibri"/>
              </a:rPr>
              <a:t>2023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11007597" y="5685535"/>
            <a:ext cx="29591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20" dirty="0">
                <a:solidFill>
                  <a:srgbClr val="585858"/>
                </a:solidFill>
                <a:latin typeface="Calibri"/>
                <a:cs typeface="Calibri"/>
              </a:rPr>
              <a:t>2024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11540743" y="5604154"/>
            <a:ext cx="314325" cy="34925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20955" marR="5080" indent="-8890">
              <a:lnSpc>
                <a:spcPct val="101699"/>
              </a:lnSpc>
              <a:spcBef>
                <a:spcPts val="85"/>
              </a:spcBef>
            </a:pPr>
            <a:r>
              <a:rPr sz="1050" spc="-20" dirty="0">
                <a:solidFill>
                  <a:srgbClr val="585858"/>
                </a:solidFill>
                <a:latin typeface="Calibri"/>
                <a:cs typeface="Calibri"/>
              </a:rPr>
              <a:t>RKAP 2025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91" name="object 91"/>
          <p:cNvGrpSpPr/>
          <p:nvPr/>
        </p:nvGrpSpPr>
        <p:grpSpPr>
          <a:xfrm>
            <a:off x="7271194" y="5969647"/>
            <a:ext cx="4700905" cy="215265"/>
            <a:chOff x="7271194" y="5969647"/>
            <a:chExt cx="4700905" cy="215265"/>
          </a:xfrm>
        </p:grpSpPr>
        <p:sp>
          <p:nvSpPr>
            <p:cNvPr id="92" name="object 92"/>
            <p:cNvSpPr/>
            <p:nvPr/>
          </p:nvSpPr>
          <p:spPr>
            <a:xfrm>
              <a:off x="7275956" y="5974410"/>
              <a:ext cx="4691380" cy="205740"/>
            </a:xfrm>
            <a:custGeom>
              <a:avLst/>
              <a:gdLst/>
              <a:ahLst/>
              <a:cxnLst/>
              <a:rect l="l" t="t" r="r" b="b"/>
              <a:pathLst>
                <a:path w="4691380" h="205739">
                  <a:moveTo>
                    <a:pt x="0" y="0"/>
                  </a:moveTo>
                  <a:lnTo>
                    <a:pt x="4690872" y="0"/>
                  </a:lnTo>
                </a:path>
                <a:path w="4691380" h="205739">
                  <a:moveTo>
                    <a:pt x="0" y="0"/>
                  </a:moveTo>
                  <a:lnTo>
                    <a:pt x="0" y="205676"/>
                  </a:lnTo>
                </a:path>
                <a:path w="4691380" h="205739">
                  <a:moveTo>
                    <a:pt x="897254" y="0"/>
                  </a:moveTo>
                  <a:lnTo>
                    <a:pt x="897254" y="205676"/>
                  </a:lnTo>
                </a:path>
                <a:path w="4691380" h="205739">
                  <a:moveTo>
                    <a:pt x="897254" y="0"/>
                  </a:moveTo>
                  <a:lnTo>
                    <a:pt x="897254" y="205676"/>
                  </a:lnTo>
                </a:path>
                <a:path w="4691380" h="205739">
                  <a:moveTo>
                    <a:pt x="1439799" y="0"/>
                  </a:moveTo>
                  <a:lnTo>
                    <a:pt x="1439799" y="205676"/>
                  </a:lnTo>
                </a:path>
                <a:path w="4691380" h="205739">
                  <a:moveTo>
                    <a:pt x="1439799" y="0"/>
                  </a:moveTo>
                  <a:lnTo>
                    <a:pt x="1439799" y="205676"/>
                  </a:lnTo>
                </a:path>
                <a:path w="4691380" h="205739">
                  <a:moveTo>
                    <a:pt x="1980819" y="0"/>
                  </a:moveTo>
                  <a:lnTo>
                    <a:pt x="1980819" y="205676"/>
                  </a:lnTo>
                </a:path>
                <a:path w="4691380" h="205739">
                  <a:moveTo>
                    <a:pt x="1980819" y="0"/>
                  </a:moveTo>
                  <a:lnTo>
                    <a:pt x="1980819" y="205676"/>
                  </a:lnTo>
                </a:path>
                <a:path w="4691380" h="205739">
                  <a:moveTo>
                    <a:pt x="2523363" y="0"/>
                  </a:moveTo>
                  <a:lnTo>
                    <a:pt x="2523363" y="205676"/>
                  </a:lnTo>
                </a:path>
                <a:path w="4691380" h="205739">
                  <a:moveTo>
                    <a:pt x="2523363" y="0"/>
                  </a:moveTo>
                  <a:lnTo>
                    <a:pt x="2523363" y="205676"/>
                  </a:lnTo>
                </a:path>
                <a:path w="4691380" h="205739">
                  <a:moveTo>
                    <a:pt x="3064383" y="0"/>
                  </a:moveTo>
                  <a:lnTo>
                    <a:pt x="3064383" y="205676"/>
                  </a:lnTo>
                </a:path>
                <a:path w="4691380" h="205739">
                  <a:moveTo>
                    <a:pt x="3064383" y="0"/>
                  </a:moveTo>
                  <a:lnTo>
                    <a:pt x="3064383" y="205676"/>
                  </a:lnTo>
                </a:path>
                <a:path w="4691380" h="205739">
                  <a:moveTo>
                    <a:pt x="3606927" y="0"/>
                  </a:moveTo>
                  <a:lnTo>
                    <a:pt x="3606927" y="205676"/>
                  </a:lnTo>
                </a:path>
                <a:path w="4691380" h="205739">
                  <a:moveTo>
                    <a:pt x="3606927" y="0"/>
                  </a:moveTo>
                  <a:lnTo>
                    <a:pt x="3606927" y="205676"/>
                  </a:lnTo>
                </a:path>
                <a:path w="4691380" h="205739">
                  <a:moveTo>
                    <a:pt x="4149471" y="0"/>
                  </a:moveTo>
                  <a:lnTo>
                    <a:pt x="4149471" y="205676"/>
                  </a:lnTo>
                </a:path>
                <a:path w="4691380" h="205739">
                  <a:moveTo>
                    <a:pt x="4149471" y="0"/>
                  </a:moveTo>
                  <a:lnTo>
                    <a:pt x="4149471" y="205676"/>
                  </a:lnTo>
                </a:path>
                <a:path w="4691380" h="205739">
                  <a:moveTo>
                    <a:pt x="4690872" y="0"/>
                  </a:moveTo>
                  <a:lnTo>
                    <a:pt x="4690872" y="205676"/>
                  </a:lnTo>
                </a:path>
                <a:path w="4691380" h="205739">
                  <a:moveTo>
                    <a:pt x="4690872" y="0"/>
                  </a:moveTo>
                  <a:lnTo>
                    <a:pt x="4690872" y="205676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7322057" y="6037414"/>
              <a:ext cx="73660" cy="73660"/>
            </a:xfrm>
            <a:custGeom>
              <a:avLst/>
              <a:gdLst/>
              <a:ahLst/>
              <a:cxnLst/>
              <a:rect l="l" t="t" r="r" b="b"/>
              <a:pathLst>
                <a:path w="73659" h="73660">
                  <a:moveTo>
                    <a:pt x="73266" y="0"/>
                  </a:moveTo>
                  <a:lnTo>
                    <a:pt x="0" y="0"/>
                  </a:lnTo>
                  <a:lnTo>
                    <a:pt x="0" y="73266"/>
                  </a:lnTo>
                  <a:lnTo>
                    <a:pt x="73266" y="73266"/>
                  </a:lnTo>
                  <a:lnTo>
                    <a:pt x="73266" y="0"/>
                  </a:lnTo>
                  <a:close/>
                </a:path>
              </a:pathLst>
            </a:custGeom>
            <a:solidFill>
              <a:srgbClr val="0120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4" name="object 94"/>
          <p:cNvSpPr txBox="1"/>
          <p:nvPr/>
        </p:nvSpPr>
        <p:spPr>
          <a:xfrm>
            <a:off x="7415530" y="5966256"/>
            <a:ext cx="53975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Domestik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8280654" y="5969304"/>
            <a:ext cx="364997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86409" algn="l"/>
              </a:tabLst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1.094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	130.496</a:t>
            </a:r>
            <a:r>
              <a:rPr sz="1050" spc="135" dirty="0">
                <a:solidFill>
                  <a:srgbClr val="585858"/>
                </a:solidFill>
                <a:latin typeface="Calibri"/>
                <a:cs typeface="Calibri"/>
              </a:rPr>
              <a:t>  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185.878</a:t>
            </a:r>
            <a:r>
              <a:rPr sz="1050" spc="135" dirty="0">
                <a:solidFill>
                  <a:srgbClr val="585858"/>
                </a:solidFill>
                <a:latin typeface="Calibri"/>
                <a:cs typeface="Calibri"/>
              </a:rPr>
              <a:t>  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231.564</a:t>
            </a:r>
            <a:r>
              <a:rPr sz="1050" spc="135" dirty="0">
                <a:solidFill>
                  <a:srgbClr val="585858"/>
                </a:solidFill>
                <a:latin typeface="Calibri"/>
                <a:cs typeface="Calibri"/>
              </a:rPr>
              <a:t>  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283.060</a:t>
            </a:r>
            <a:r>
              <a:rPr sz="1050" spc="140" dirty="0">
                <a:solidFill>
                  <a:srgbClr val="585858"/>
                </a:solidFill>
                <a:latin typeface="Calibri"/>
                <a:cs typeface="Calibri"/>
              </a:rPr>
              <a:t>  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317.846</a:t>
            </a:r>
            <a:r>
              <a:rPr sz="1050" spc="135" dirty="0">
                <a:solidFill>
                  <a:srgbClr val="585858"/>
                </a:solidFill>
                <a:latin typeface="Calibri"/>
                <a:cs typeface="Calibri"/>
              </a:rPr>
              <a:t>  </a:t>
            </a: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362.835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96" name="object 96"/>
          <p:cNvGrpSpPr/>
          <p:nvPr/>
        </p:nvGrpSpPr>
        <p:grpSpPr>
          <a:xfrm>
            <a:off x="7271194" y="6175324"/>
            <a:ext cx="4700905" cy="215265"/>
            <a:chOff x="7271194" y="6175324"/>
            <a:chExt cx="4700905" cy="215265"/>
          </a:xfrm>
        </p:grpSpPr>
        <p:sp>
          <p:nvSpPr>
            <p:cNvPr id="97" name="object 97"/>
            <p:cNvSpPr/>
            <p:nvPr/>
          </p:nvSpPr>
          <p:spPr>
            <a:xfrm>
              <a:off x="7275956" y="6180086"/>
              <a:ext cx="4691380" cy="205740"/>
            </a:xfrm>
            <a:custGeom>
              <a:avLst/>
              <a:gdLst/>
              <a:ahLst/>
              <a:cxnLst/>
              <a:rect l="l" t="t" r="r" b="b"/>
              <a:pathLst>
                <a:path w="4691380" h="205739">
                  <a:moveTo>
                    <a:pt x="0" y="0"/>
                  </a:moveTo>
                  <a:lnTo>
                    <a:pt x="4690872" y="0"/>
                  </a:lnTo>
                </a:path>
                <a:path w="4691380" h="205739">
                  <a:moveTo>
                    <a:pt x="0" y="0"/>
                  </a:moveTo>
                  <a:lnTo>
                    <a:pt x="0" y="205676"/>
                  </a:lnTo>
                </a:path>
                <a:path w="4691380" h="205739">
                  <a:moveTo>
                    <a:pt x="0" y="205676"/>
                  </a:moveTo>
                  <a:lnTo>
                    <a:pt x="4690872" y="205676"/>
                  </a:lnTo>
                </a:path>
                <a:path w="4691380" h="205739">
                  <a:moveTo>
                    <a:pt x="897254" y="0"/>
                  </a:moveTo>
                  <a:lnTo>
                    <a:pt x="897254" y="205676"/>
                  </a:lnTo>
                </a:path>
                <a:path w="4691380" h="205739">
                  <a:moveTo>
                    <a:pt x="897254" y="0"/>
                  </a:moveTo>
                  <a:lnTo>
                    <a:pt x="897254" y="205676"/>
                  </a:lnTo>
                </a:path>
                <a:path w="4691380" h="205739">
                  <a:moveTo>
                    <a:pt x="1439799" y="0"/>
                  </a:moveTo>
                  <a:lnTo>
                    <a:pt x="1439799" y="205676"/>
                  </a:lnTo>
                </a:path>
                <a:path w="4691380" h="205739">
                  <a:moveTo>
                    <a:pt x="1439799" y="0"/>
                  </a:moveTo>
                  <a:lnTo>
                    <a:pt x="1439799" y="205676"/>
                  </a:lnTo>
                </a:path>
                <a:path w="4691380" h="205739">
                  <a:moveTo>
                    <a:pt x="1980819" y="0"/>
                  </a:moveTo>
                  <a:lnTo>
                    <a:pt x="1980819" y="205676"/>
                  </a:lnTo>
                </a:path>
                <a:path w="4691380" h="205739">
                  <a:moveTo>
                    <a:pt x="1980819" y="0"/>
                  </a:moveTo>
                  <a:lnTo>
                    <a:pt x="1980819" y="205676"/>
                  </a:lnTo>
                </a:path>
                <a:path w="4691380" h="205739">
                  <a:moveTo>
                    <a:pt x="2523363" y="0"/>
                  </a:moveTo>
                  <a:lnTo>
                    <a:pt x="2523363" y="205676"/>
                  </a:lnTo>
                </a:path>
                <a:path w="4691380" h="205739">
                  <a:moveTo>
                    <a:pt x="2523363" y="0"/>
                  </a:moveTo>
                  <a:lnTo>
                    <a:pt x="2523363" y="205676"/>
                  </a:lnTo>
                </a:path>
                <a:path w="4691380" h="205739">
                  <a:moveTo>
                    <a:pt x="3064383" y="0"/>
                  </a:moveTo>
                  <a:lnTo>
                    <a:pt x="3064383" y="205676"/>
                  </a:lnTo>
                </a:path>
                <a:path w="4691380" h="205739">
                  <a:moveTo>
                    <a:pt x="3064383" y="0"/>
                  </a:moveTo>
                  <a:lnTo>
                    <a:pt x="3064383" y="205676"/>
                  </a:lnTo>
                </a:path>
                <a:path w="4691380" h="205739">
                  <a:moveTo>
                    <a:pt x="3606927" y="0"/>
                  </a:moveTo>
                  <a:lnTo>
                    <a:pt x="3606927" y="205676"/>
                  </a:lnTo>
                </a:path>
                <a:path w="4691380" h="205739">
                  <a:moveTo>
                    <a:pt x="3606927" y="0"/>
                  </a:moveTo>
                  <a:lnTo>
                    <a:pt x="3606927" y="205676"/>
                  </a:lnTo>
                </a:path>
                <a:path w="4691380" h="205739">
                  <a:moveTo>
                    <a:pt x="4149471" y="0"/>
                  </a:moveTo>
                  <a:lnTo>
                    <a:pt x="4149471" y="205676"/>
                  </a:lnTo>
                </a:path>
                <a:path w="4691380" h="205739">
                  <a:moveTo>
                    <a:pt x="4149471" y="0"/>
                  </a:moveTo>
                  <a:lnTo>
                    <a:pt x="4149471" y="205676"/>
                  </a:lnTo>
                </a:path>
                <a:path w="4691380" h="205739">
                  <a:moveTo>
                    <a:pt x="4690872" y="0"/>
                  </a:moveTo>
                  <a:lnTo>
                    <a:pt x="4690872" y="205676"/>
                  </a:lnTo>
                </a:path>
                <a:path w="4691380" h="205739">
                  <a:moveTo>
                    <a:pt x="4690872" y="0"/>
                  </a:moveTo>
                  <a:lnTo>
                    <a:pt x="4690872" y="205676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7322057" y="6243091"/>
              <a:ext cx="73660" cy="73660"/>
            </a:xfrm>
            <a:custGeom>
              <a:avLst/>
              <a:gdLst/>
              <a:ahLst/>
              <a:cxnLst/>
              <a:rect l="l" t="t" r="r" b="b"/>
              <a:pathLst>
                <a:path w="73659" h="73660">
                  <a:moveTo>
                    <a:pt x="73266" y="0"/>
                  </a:moveTo>
                  <a:lnTo>
                    <a:pt x="0" y="0"/>
                  </a:lnTo>
                  <a:lnTo>
                    <a:pt x="0" y="73266"/>
                  </a:lnTo>
                  <a:lnTo>
                    <a:pt x="73266" y="73266"/>
                  </a:lnTo>
                  <a:lnTo>
                    <a:pt x="73266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9" name="object 99"/>
          <p:cNvSpPr txBox="1"/>
          <p:nvPr/>
        </p:nvSpPr>
        <p:spPr>
          <a:xfrm>
            <a:off x="7415530" y="6175044"/>
            <a:ext cx="110934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62025" algn="l"/>
              </a:tabLst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Internasional</a:t>
            </a:r>
            <a:r>
              <a:rPr sz="105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49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8954261" y="6175044"/>
            <a:ext cx="666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50" dirty="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9496170" y="6175044"/>
            <a:ext cx="666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50" dirty="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9906761" y="6175044"/>
            <a:ext cx="33020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3.763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1041126" y="6175044"/>
            <a:ext cx="22923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25" dirty="0">
                <a:solidFill>
                  <a:srgbClr val="585858"/>
                </a:solidFill>
                <a:latin typeface="Calibri"/>
                <a:cs typeface="Calibri"/>
              </a:rPr>
              <a:t>109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11498960" y="6175044"/>
            <a:ext cx="39687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solidFill>
                  <a:srgbClr val="585858"/>
                </a:solidFill>
                <a:latin typeface="Calibri"/>
                <a:cs typeface="Calibri"/>
              </a:rPr>
              <a:t>22.011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8315325" y="5420614"/>
            <a:ext cx="2863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404040"/>
                </a:solidFill>
                <a:latin typeface="Calibri"/>
                <a:cs typeface="Calibri"/>
              </a:rPr>
              <a:t>1.094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6" name="object 106"/>
          <p:cNvSpPr/>
          <p:nvPr/>
        </p:nvSpPr>
        <p:spPr>
          <a:xfrm>
            <a:off x="8746870" y="5251386"/>
            <a:ext cx="478790" cy="177800"/>
          </a:xfrm>
          <a:custGeom>
            <a:avLst/>
            <a:gdLst/>
            <a:ahLst/>
            <a:cxnLst/>
            <a:rect l="l" t="t" r="r" b="b"/>
            <a:pathLst>
              <a:path w="478790" h="177800">
                <a:moveTo>
                  <a:pt x="478345" y="0"/>
                </a:moveTo>
                <a:lnTo>
                  <a:pt x="0" y="0"/>
                </a:lnTo>
                <a:lnTo>
                  <a:pt x="0" y="177609"/>
                </a:lnTo>
                <a:lnTo>
                  <a:pt x="478345" y="177609"/>
                </a:lnTo>
                <a:lnTo>
                  <a:pt x="4783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 txBox="1"/>
          <p:nvPr/>
        </p:nvSpPr>
        <p:spPr>
          <a:xfrm>
            <a:off x="8799703" y="5252720"/>
            <a:ext cx="4025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404040"/>
                </a:solidFill>
                <a:latin typeface="Calibri"/>
                <a:cs typeface="Calibri"/>
              </a:rPr>
              <a:t>130.496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9288906" y="5135689"/>
            <a:ext cx="478790" cy="177800"/>
          </a:xfrm>
          <a:custGeom>
            <a:avLst/>
            <a:gdLst/>
            <a:ahLst/>
            <a:cxnLst/>
            <a:rect l="l" t="t" r="r" b="b"/>
            <a:pathLst>
              <a:path w="478790" h="177800">
                <a:moveTo>
                  <a:pt x="478345" y="0"/>
                </a:moveTo>
                <a:lnTo>
                  <a:pt x="0" y="0"/>
                </a:lnTo>
                <a:lnTo>
                  <a:pt x="0" y="177609"/>
                </a:lnTo>
                <a:lnTo>
                  <a:pt x="478345" y="177609"/>
                </a:lnTo>
                <a:lnTo>
                  <a:pt x="4783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 txBox="1"/>
          <p:nvPr/>
        </p:nvSpPr>
        <p:spPr>
          <a:xfrm>
            <a:off x="9341611" y="5136591"/>
            <a:ext cx="40259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404040"/>
                </a:solidFill>
                <a:latin typeface="Calibri"/>
                <a:cs typeface="Calibri"/>
              </a:rPr>
              <a:t>185.878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0" name="object 110"/>
          <p:cNvSpPr/>
          <p:nvPr/>
        </p:nvSpPr>
        <p:spPr>
          <a:xfrm>
            <a:off x="9830816" y="5024691"/>
            <a:ext cx="478790" cy="177800"/>
          </a:xfrm>
          <a:custGeom>
            <a:avLst/>
            <a:gdLst/>
            <a:ahLst/>
            <a:cxnLst/>
            <a:rect l="l" t="t" r="r" b="b"/>
            <a:pathLst>
              <a:path w="478790" h="177800">
                <a:moveTo>
                  <a:pt x="478345" y="0"/>
                </a:moveTo>
                <a:lnTo>
                  <a:pt x="0" y="0"/>
                </a:lnTo>
                <a:lnTo>
                  <a:pt x="0" y="177609"/>
                </a:lnTo>
                <a:lnTo>
                  <a:pt x="478345" y="177609"/>
                </a:lnTo>
                <a:lnTo>
                  <a:pt x="4783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9883520" y="5025897"/>
            <a:ext cx="4025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404040"/>
                </a:solidFill>
                <a:latin typeface="Calibri"/>
                <a:cs typeface="Calibri"/>
              </a:rPr>
              <a:t>231.564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10372725" y="4932870"/>
            <a:ext cx="478790" cy="177800"/>
          </a:xfrm>
          <a:custGeom>
            <a:avLst/>
            <a:gdLst/>
            <a:ahLst/>
            <a:cxnLst/>
            <a:rect l="l" t="t" r="r" b="b"/>
            <a:pathLst>
              <a:path w="478790" h="177800">
                <a:moveTo>
                  <a:pt x="478345" y="0"/>
                </a:moveTo>
                <a:lnTo>
                  <a:pt x="0" y="0"/>
                </a:lnTo>
                <a:lnTo>
                  <a:pt x="0" y="177609"/>
                </a:lnTo>
                <a:lnTo>
                  <a:pt x="478345" y="177609"/>
                </a:lnTo>
                <a:lnTo>
                  <a:pt x="4783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10425810" y="4934204"/>
            <a:ext cx="4025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404040"/>
                </a:solidFill>
                <a:latin typeface="Calibri"/>
                <a:cs typeface="Calibri"/>
              </a:rPr>
              <a:t>283.060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10914760" y="4859845"/>
            <a:ext cx="478790" cy="177800"/>
          </a:xfrm>
          <a:custGeom>
            <a:avLst/>
            <a:gdLst/>
            <a:ahLst/>
            <a:cxnLst/>
            <a:rect l="l" t="t" r="r" b="b"/>
            <a:pathLst>
              <a:path w="478790" h="177800">
                <a:moveTo>
                  <a:pt x="478345" y="0"/>
                </a:moveTo>
                <a:lnTo>
                  <a:pt x="0" y="0"/>
                </a:lnTo>
                <a:lnTo>
                  <a:pt x="0" y="177609"/>
                </a:lnTo>
                <a:lnTo>
                  <a:pt x="478345" y="177609"/>
                </a:lnTo>
                <a:lnTo>
                  <a:pt x="4783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/>
          <p:nvPr/>
        </p:nvSpPr>
        <p:spPr>
          <a:xfrm>
            <a:off x="10967719" y="4861052"/>
            <a:ext cx="4025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404040"/>
                </a:solidFill>
                <a:latin typeface="Calibri"/>
                <a:cs typeface="Calibri"/>
              </a:rPr>
              <a:t>317.846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6" name="object 116"/>
          <p:cNvSpPr/>
          <p:nvPr/>
        </p:nvSpPr>
        <p:spPr>
          <a:xfrm>
            <a:off x="11456669" y="4674552"/>
            <a:ext cx="478790" cy="177800"/>
          </a:xfrm>
          <a:custGeom>
            <a:avLst/>
            <a:gdLst/>
            <a:ahLst/>
            <a:cxnLst/>
            <a:rect l="l" t="t" r="r" b="b"/>
            <a:pathLst>
              <a:path w="478790" h="177800">
                <a:moveTo>
                  <a:pt x="478345" y="0"/>
                </a:moveTo>
                <a:lnTo>
                  <a:pt x="0" y="0"/>
                </a:lnTo>
                <a:lnTo>
                  <a:pt x="0" y="177609"/>
                </a:lnTo>
                <a:lnTo>
                  <a:pt x="478345" y="177609"/>
                </a:lnTo>
                <a:lnTo>
                  <a:pt x="4783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 txBox="1"/>
          <p:nvPr/>
        </p:nvSpPr>
        <p:spPr>
          <a:xfrm>
            <a:off x="11509629" y="4675758"/>
            <a:ext cx="4025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404040"/>
                </a:solidFill>
                <a:latin typeface="Calibri"/>
                <a:cs typeface="Calibri"/>
              </a:rPr>
              <a:t>362.835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8433943" y="3952747"/>
            <a:ext cx="17157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Throughput</a:t>
            </a:r>
            <a:r>
              <a:rPr sz="1800" b="1" spc="345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MNP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7421880" y="5222579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62779" y="0"/>
                </a:moveTo>
                <a:lnTo>
                  <a:pt x="0" y="0"/>
                </a:lnTo>
                <a:lnTo>
                  <a:pt x="0" y="62779"/>
                </a:lnTo>
                <a:lnTo>
                  <a:pt x="62779" y="62779"/>
                </a:lnTo>
                <a:lnTo>
                  <a:pt x="62779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 txBox="1"/>
          <p:nvPr/>
        </p:nvSpPr>
        <p:spPr>
          <a:xfrm>
            <a:off x="7499350" y="5160009"/>
            <a:ext cx="63690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Internasional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8239379" y="5222579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62779" y="0"/>
                </a:moveTo>
                <a:lnTo>
                  <a:pt x="0" y="0"/>
                </a:lnTo>
                <a:lnTo>
                  <a:pt x="0" y="62779"/>
                </a:lnTo>
                <a:lnTo>
                  <a:pt x="62779" y="62779"/>
                </a:lnTo>
                <a:lnTo>
                  <a:pt x="62779" y="0"/>
                </a:lnTo>
                <a:close/>
              </a:path>
            </a:pathLst>
          </a:custGeom>
          <a:solidFill>
            <a:srgbClr val="01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 txBox="1"/>
          <p:nvPr/>
        </p:nvSpPr>
        <p:spPr>
          <a:xfrm>
            <a:off x="8317230" y="5160009"/>
            <a:ext cx="4660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Domestik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5151246" y="3303511"/>
            <a:ext cx="379730" cy="247015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5461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430"/>
              </a:spcBef>
            </a:pPr>
            <a:r>
              <a:rPr sz="700" b="1" spc="-25" dirty="0">
                <a:latin typeface="Arial"/>
                <a:cs typeface="Arial"/>
              </a:rPr>
              <a:t>58%</a:t>
            </a:r>
            <a:endParaRPr sz="7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5144515" y="2540368"/>
            <a:ext cx="364490" cy="238125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62865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495"/>
              </a:spcBef>
            </a:pPr>
            <a:r>
              <a:rPr sz="700" b="1" spc="-25" dirty="0">
                <a:latin typeface="Arial"/>
                <a:cs typeface="Arial"/>
              </a:rPr>
              <a:t>42%</a:t>
            </a:r>
            <a:endParaRPr sz="700"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6267196" y="3312147"/>
            <a:ext cx="381000" cy="238125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7112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560"/>
              </a:spcBef>
            </a:pPr>
            <a:r>
              <a:rPr sz="700" b="1" spc="-25" dirty="0">
                <a:latin typeface="Arial"/>
                <a:cs typeface="Arial"/>
              </a:rPr>
              <a:t>50%</a:t>
            </a:r>
            <a:endParaRPr sz="700"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6267196" y="2538844"/>
            <a:ext cx="364490" cy="238125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62865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495"/>
              </a:spcBef>
            </a:pPr>
            <a:r>
              <a:rPr sz="700" b="1" spc="-25" dirty="0">
                <a:latin typeface="Arial"/>
                <a:cs typeface="Arial"/>
              </a:rPr>
              <a:t>50%</a:t>
            </a:r>
            <a:endParaRPr sz="700"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3992626" y="3312147"/>
            <a:ext cx="364490" cy="229870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6223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490"/>
              </a:spcBef>
            </a:pPr>
            <a:r>
              <a:rPr sz="700" b="1" spc="-25" dirty="0">
                <a:latin typeface="Arial"/>
                <a:cs typeface="Arial"/>
              </a:rPr>
              <a:t>60%</a:t>
            </a:r>
            <a:endParaRPr sz="7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3992626" y="2530532"/>
            <a:ext cx="364490" cy="271780"/>
          </a:xfrm>
          <a:prstGeom prst="rect">
            <a:avLst/>
          </a:prstGeom>
          <a:solidFill>
            <a:srgbClr val="FBD4B5"/>
          </a:solidFill>
        </p:spPr>
        <p:txBody>
          <a:bodyPr vert="horz" wrap="square" lIns="0" tIns="72390" rIns="0" bIns="0" rtlCol="0">
            <a:spAutoFit/>
          </a:bodyPr>
          <a:lstStyle/>
          <a:p>
            <a:pPr marL="93345">
              <a:lnSpc>
                <a:spcPct val="100000"/>
              </a:lnSpc>
              <a:spcBef>
                <a:spcPts val="570"/>
              </a:spcBef>
            </a:pPr>
            <a:r>
              <a:rPr sz="700" b="1" spc="-25" dirty="0">
                <a:latin typeface="Arial"/>
                <a:cs typeface="Arial"/>
              </a:rPr>
              <a:t>40%</a:t>
            </a:r>
            <a:endParaRPr sz="70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367995" y="5154295"/>
            <a:ext cx="715645" cy="175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50" b="1" dirty="0">
                <a:latin typeface="Arial"/>
                <a:cs typeface="Arial"/>
              </a:rPr>
              <a:t>CAGR</a:t>
            </a:r>
            <a:r>
              <a:rPr sz="950" b="1" spc="85" dirty="0">
                <a:latin typeface="Arial"/>
                <a:cs typeface="Arial"/>
              </a:rPr>
              <a:t> </a:t>
            </a:r>
            <a:r>
              <a:rPr sz="950" b="1" spc="-20" dirty="0">
                <a:latin typeface="Arial"/>
                <a:cs typeface="Arial"/>
              </a:rPr>
              <a:t>3,6%</a:t>
            </a:r>
            <a:endParaRPr sz="950">
              <a:latin typeface="Arial"/>
              <a:cs typeface="Arial"/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13B2C407-8284-9F0D-D529-150CB67F91D8}"/>
              </a:ext>
            </a:extLst>
          </p:cNvPr>
          <p:cNvSpPr/>
          <p:nvPr/>
        </p:nvSpPr>
        <p:spPr>
          <a:xfrm>
            <a:off x="-31616" y="0"/>
            <a:ext cx="1398977" cy="584606"/>
          </a:xfrm>
          <a:prstGeom prst="rect">
            <a:avLst/>
          </a:prstGeom>
          <a:solidFill>
            <a:srgbClr val="20A0DA"/>
          </a:solidFill>
          <a:ln>
            <a:solidFill>
              <a:srgbClr val="1449AD"/>
            </a:solidFill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6388752D-7F68-12D1-35A0-BE9908198F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172"/>
            <a:ext cx="1318363" cy="3953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20" y="0"/>
            <a:ext cx="12189332" cy="685799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72553" y="907796"/>
            <a:ext cx="3379470" cy="306070"/>
          </a:xfrm>
          <a:custGeom>
            <a:avLst/>
            <a:gdLst/>
            <a:ahLst/>
            <a:cxnLst/>
            <a:rect l="l" t="t" r="r" b="b"/>
            <a:pathLst>
              <a:path w="3379470" h="306069">
                <a:moveTo>
                  <a:pt x="3328250" y="0"/>
                </a:moveTo>
                <a:lnTo>
                  <a:pt x="50952" y="0"/>
                </a:lnTo>
                <a:lnTo>
                  <a:pt x="31118" y="3992"/>
                </a:lnTo>
                <a:lnTo>
                  <a:pt x="14922" y="14890"/>
                </a:lnTo>
                <a:lnTo>
                  <a:pt x="4003" y="31075"/>
                </a:lnTo>
                <a:lnTo>
                  <a:pt x="0" y="50926"/>
                </a:lnTo>
                <a:lnTo>
                  <a:pt x="0" y="254762"/>
                </a:lnTo>
                <a:lnTo>
                  <a:pt x="4003" y="274560"/>
                </a:lnTo>
                <a:lnTo>
                  <a:pt x="14922" y="290750"/>
                </a:lnTo>
                <a:lnTo>
                  <a:pt x="31118" y="301678"/>
                </a:lnTo>
                <a:lnTo>
                  <a:pt x="50952" y="305688"/>
                </a:lnTo>
                <a:lnTo>
                  <a:pt x="3328250" y="305688"/>
                </a:lnTo>
                <a:lnTo>
                  <a:pt x="3348102" y="301678"/>
                </a:lnTo>
                <a:lnTo>
                  <a:pt x="3364287" y="290750"/>
                </a:lnTo>
                <a:lnTo>
                  <a:pt x="3375185" y="274560"/>
                </a:lnTo>
                <a:lnTo>
                  <a:pt x="3379177" y="254762"/>
                </a:lnTo>
                <a:lnTo>
                  <a:pt x="3379177" y="50926"/>
                </a:lnTo>
                <a:lnTo>
                  <a:pt x="3375185" y="31075"/>
                </a:lnTo>
                <a:lnTo>
                  <a:pt x="3364287" y="14890"/>
                </a:lnTo>
                <a:lnTo>
                  <a:pt x="3348102" y="3992"/>
                </a:lnTo>
                <a:lnTo>
                  <a:pt x="332825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0336" y="4018026"/>
            <a:ext cx="5277485" cy="4114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110"/>
              </a:spcBef>
            </a:pPr>
            <a:r>
              <a:rPr sz="1250" dirty="0">
                <a:latin typeface="Arial MT"/>
                <a:cs typeface="Arial MT"/>
              </a:rPr>
              <a:t>Pada</a:t>
            </a:r>
            <a:r>
              <a:rPr sz="1250" spc="9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saat</a:t>
            </a:r>
            <a:r>
              <a:rPr sz="1250" spc="8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Peresmian</a:t>
            </a:r>
            <a:r>
              <a:rPr sz="1250" spc="8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MNP</a:t>
            </a:r>
            <a:r>
              <a:rPr sz="1250" spc="9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pada</a:t>
            </a:r>
            <a:r>
              <a:rPr sz="1250" spc="9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22</a:t>
            </a:r>
            <a:r>
              <a:rPr sz="1250" spc="9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Feb</a:t>
            </a:r>
            <a:r>
              <a:rPr sz="1250" spc="9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2024,</a:t>
            </a:r>
            <a:r>
              <a:rPr sz="1250" spc="8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Presiden</a:t>
            </a:r>
            <a:r>
              <a:rPr sz="1250" spc="9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RI</a:t>
            </a:r>
            <a:r>
              <a:rPr sz="1250" spc="85" dirty="0">
                <a:latin typeface="Arial MT"/>
                <a:cs typeface="Arial MT"/>
              </a:rPr>
              <a:t> </a:t>
            </a:r>
            <a:r>
              <a:rPr sz="1250" spc="-10" dirty="0">
                <a:latin typeface="Arial MT"/>
                <a:cs typeface="Arial MT"/>
              </a:rPr>
              <a:t>memberikan </a:t>
            </a:r>
            <a:r>
              <a:rPr sz="1250" dirty="0">
                <a:latin typeface="Arial MT"/>
                <a:cs typeface="Arial MT"/>
              </a:rPr>
              <a:t>arahan</a:t>
            </a:r>
            <a:r>
              <a:rPr sz="1250" spc="16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bahwa</a:t>
            </a:r>
            <a:r>
              <a:rPr sz="1250" spc="17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area</a:t>
            </a:r>
            <a:r>
              <a:rPr sz="1250" spc="16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TPK</a:t>
            </a:r>
            <a:r>
              <a:rPr sz="1250" spc="18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Makassar</a:t>
            </a:r>
            <a:r>
              <a:rPr sz="1250" spc="17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akan</a:t>
            </a:r>
            <a:r>
              <a:rPr sz="1250" spc="17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digunakan</a:t>
            </a:r>
            <a:r>
              <a:rPr sz="1250" spc="17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untuk</a:t>
            </a:r>
            <a:r>
              <a:rPr sz="1250" spc="17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kegiatan</a:t>
            </a:r>
            <a:r>
              <a:rPr sz="1250" spc="170" dirty="0">
                <a:latin typeface="Arial MT"/>
                <a:cs typeface="Arial MT"/>
              </a:rPr>
              <a:t> </a:t>
            </a:r>
            <a:r>
              <a:rPr sz="1250" spc="-25" dirty="0">
                <a:latin typeface="Arial MT"/>
                <a:cs typeface="Arial MT"/>
              </a:rPr>
              <a:t>non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0336" y="4403598"/>
            <a:ext cx="5278120" cy="219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967740" algn="l"/>
                <a:tab pos="1804670" algn="l"/>
                <a:tab pos="2705735" algn="l"/>
                <a:tab pos="3746500" algn="l"/>
                <a:tab pos="4511675" algn="l"/>
              </a:tabLst>
            </a:pPr>
            <a:r>
              <a:rPr sz="1250" spc="-10" dirty="0">
                <a:latin typeface="Arial MT"/>
                <a:cs typeface="Arial MT"/>
              </a:rPr>
              <a:t>Petikemas.</a:t>
            </a:r>
            <a:r>
              <a:rPr sz="1250" dirty="0">
                <a:latin typeface="Arial MT"/>
                <a:cs typeface="Arial MT"/>
              </a:rPr>
              <a:t>	</a:t>
            </a:r>
            <a:r>
              <a:rPr sz="1250" spc="-10" dirty="0">
                <a:latin typeface="Arial MT"/>
                <a:cs typeface="Arial MT"/>
              </a:rPr>
              <a:t>Sehingga</a:t>
            </a:r>
            <a:r>
              <a:rPr sz="1250" dirty="0">
                <a:latin typeface="Arial MT"/>
                <a:cs typeface="Arial MT"/>
              </a:rPr>
              <a:t>	</a:t>
            </a:r>
            <a:r>
              <a:rPr sz="1250" spc="-10" dirty="0">
                <a:latin typeface="Arial MT"/>
                <a:cs typeface="Arial MT"/>
              </a:rPr>
              <a:t>diperlukan</a:t>
            </a:r>
            <a:r>
              <a:rPr sz="1250" dirty="0">
                <a:latin typeface="Arial MT"/>
                <a:cs typeface="Arial MT"/>
              </a:rPr>
              <a:t>	</a:t>
            </a:r>
            <a:r>
              <a:rPr sz="1250" spc="-10" dirty="0">
                <a:latin typeface="Arial MT"/>
                <a:cs typeface="Arial MT"/>
              </a:rPr>
              <a:t>pemindahan</a:t>
            </a:r>
            <a:r>
              <a:rPr sz="1250" dirty="0">
                <a:latin typeface="Arial MT"/>
                <a:cs typeface="Arial MT"/>
              </a:rPr>
              <a:t>	</a:t>
            </a:r>
            <a:r>
              <a:rPr sz="1250" spc="-10" dirty="0">
                <a:latin typeface="Arial MT"/>
                <a:cs typeface="Arial MT"/>
              </a:rPr>
              <a:t>kegiatan</a:t>
            </a:r>
            <a:r>
              <a:rPr sz="1250" dirty="0">
                <a:latin typeface="Arial MT"/>
                <a:cs typeface="Arial MT"/>
              </a:rPr>
              <a:t>	</a:t>
            </a:r>
            <a:r>
              <a:rPr sz="1250" spc="-10" dirty="0">
                <a:latin typeface="Arial MT"/>
                <a:cs typeface="Arial MT"/>
              </a:rPr>
              <a:t>Petikemas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0336" y="4595622"/>
            <a:ext cx="5274945" cy="1958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95"/>
              </a:spcBef>
            </a:pPr>
            <a:r>
              <a:rPr sz="1250" dirty="0" err="1">
                <a:latin typeface="Arial MT"/>
                <a:cs typeface="Arial MT"/>
              </a:rPr>
              <a:t>dengan</a:t>
            </a:r>
            <a:r>
              <a:rPr sz="1250" spc="130" dirty="0">
                <a:latin typeface="Arial MT"/>
                <a:cs typeface="Arial MT"/>
              </a:rPr>
              <a:t> </a:t>
            </a:r>
            <a:r>
              <a:rPr sz="1250" dirty="0" err="1">
                <a:latin typeface="Arial MT"/>
                <a:cs typeface="Arial MT"/>
              </a:rPr>
              <a:t>segera</a:t>
            </a:r>
            <a:endParaRPr sz="125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0336" y="5174741"/>
            <a:ext cx="3739515" cy="798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dirty="0">
                <a:latin typeface="Arial MT"/>
                <a:cs typeface="Arial MT"/>
              </a:rPr>
              <a:t>Pemindahan</a:t>
            </a:r>
            <a:r>
              <a:rPr sz="1250" spc="-1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pelayanan petikemas</a:t>
            </a:r>
            <a:r>
              <a:rPr sz="1250" spc="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secara</a:t>
            </a:r>
            <a:r>
              <a:rPr sz="1250" spc="15" dirty="0">
                <a:latin typeface="Arial MT"/>
                <a:cs typeface="Arial MT"/>
              </a:rPr>
              <a:t> </a:t>
            </a:r>
            <a:r>
              <a:rPr sz="1250" spc="-10" dirty="0">
                <a:latin typeface="Arial MT"/>
                <a:cs typeface="Arial MT"/>
              </a:rPr>
              <a:t>bertahap.</a:t>
            </a:r>
            <a:endParaRPr sz="125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50" dirty="0">
                <a:latin typeface="Arial MT"/>
                <a:cs typeface="Arial MT"/>
              </a:rPr>
              <a:t>2024</a:t>
            </a:r>
            <a:r>
              <a:rPr sz="1250" spc="-2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=</a:t>
            </a:r>
            <a:r>
              <a:rPr sz="1250" spc="1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58% TPKM</a:t>
            </a:r>
            <a:r>
              <a:rPr sz="1250" spc="1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:</a:t>
            </a:r>
            <a:r>
              <a:rPr sz="1250" spc="1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42%</a:t>
            </a:r>
            <a:r>
              <a:rPr sz="1250" spc="-5" dirty="0">
                <a:latin typeface="Arial MT"/>
                <a:cs typeface="Arial MT"/>
              </a:rPr>
              <a:t> </a:t>
            </a:r>
            <a:r>
              <a:rPr sz="1250" spc="-25" dirty="0">
                <a:latin typeface="Arial MT"/>
                <a:cs typeface="Arial MT"/>
              </a:rPr>
              <a:t>MNP</a:t>
            </a:r>
            <a:endParaRPr sz="125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50" dirty="0">
                <a:latin typeface="Arial MT"/>
                <a:cs typeface="Arial MT"/>
              </a:rPr>
              <a:t>2025</a:t>
            </a:r>
            <a:r>
              <a:rPr sz="1250" spc="-1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=</a:t>
            </a:r>
            <a:r>
              <a:rPr sz="1250" spc="20" dirty="0">
                <a:latin typeface="Arial MT"/>
                <a:cs typeface="Arial MT"/>
              </a:rPr>
              <a:t> </a:t>
            </a:r>
            <a:r>
              <a:rPr lang="en-US" sz="1250" spc="20" dirty="0">
                <a:latin typeface="Arial MT"/>
                <a:cs typeface="Arial MT"/>
              </a:rPr>
              <a:t>3</a:t>
            </a:r>
            <a:r>
              <a:rPr sz="1250" dirty="0">
                <a:latin typeface="Arial MT"/>
                <a:cs typeface="Arial MT"/>
              </a:rPr>
              <a:t>0%</a:t>
            </a:r>
            <a:r>
              <a:rPr sz="1250" spc="1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TPKM</a:t>
            </a:r>
            <a:r>
              <a:rPr sz="1250" spc="2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:</a:t>
            </a:r>
            <a:r>
              <a:rPr sz="1250" spc="20" dirty="0">
                <a:latin typeface="Arial MT"/>
                <a:cs typeface="Arial MT"/>
              </a:rPr>
              <a:t> </a:t>
            </a:r>
            <a:r>
              <a:rPr lang="en-US" sz="1250" spc="20" dirty="0">
                <a:latin typeface="Arial MT"/>
                <a:cs typeface="Arial MT"/>
              </a:rPr>
              <a:t>7</a:t>
            </a:r>
            <a:r>
              <a:rPr sz="1250" dirty="0">
                <a:latin typeface="Arial MT"/>
                <a:cs typeface="Arial MT"/>
              </a:rPr>
              <a:t>0%</a:t>
            </a:r>
            <a:r>
              <a:rPr sz="1250" spc="5" dirty="0">
                <a:latin typeface="Arial MT"/>
                <a:cs typeface="Arial MT"/>
              </a:rPr>
              <a:t> </a:t>
            </a:r>
            <a:r>
              <a:rPr sz="1250" spc="-25" dirty="0">
                <a:latin typeface="Arial MT"/>
                <a:cs typeface="Arial MT"/>
              </a:rPr>
              <a:t>MNP</a:t>
            </a:r>
            <a:endParaRPr sz="125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50" dirty="0">
                <a:latin typeface="Arial MT"/>
                <a:cs typeface="Arial MT"/>
              </a:rPr>
              <a:t>2026</a:t>
            </a:r>
            <a:r>
              <a:rPr sz="1250" spc="-1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=</a:t>
            </a:r>
            <a:r>
              <a:rPr sz="1250" spc="2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seluruh petikemas</a:t>
            </a:r>
            <a:r>
              <a:rPr sz="1250" spc="-10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berpindah</a:t>
            </a:r>
            <a:r>
              <a:rPr sz="1250" spc="-25" dirty="0">
                <a:latin typeface="Arial MT"/>
                <a:cs typeface="Arial MT"/>
              </a:rPr>
              <a:t> </a:t>
            </a:r>
            <a:r>
              <a:rPr sz="1250" dirty="0">
                <a:latin typeface="Arial MT"/>
                <a:cs typeface="Arial MT"/>
              </a:rPr>
              <a:t>ke</a:t>
            </a:r>
            <a:r>
              <a:rPr sz="1250" spc="20" dirty="0">
                <a:latin typeface="Arial MT"/>
                <a:cs typeface="Arial MT"/>
              </a:rPr>
              <a:t> </a:t>
            </a:r>
            <a:r>
              <a:rPr sz="1250" spc="-25" dirty="0">
                <a:latin typeface="Arial MT"/>
                <a:cs typeface="Arial MT"/>
              </a:rPr>
              <a:t>MNP</a:t>
            </a:r>
            <a:endParaRPr sz="125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4759" y="3173348"/>
            <a:ext cx="805180" cy="37719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4"/>
              </a:spcBef>
            </a:pPr>
            <a:r>
              <a:rPr sz="750" b="1" dirty="0">
                <a:latin typeface="Arial"/>
                <a:cs typeface="Arial"/>
              </a:rPr>
              <a:t>CAGR</a:t>
            </a:r>
            <a:r>
              <a:rPr sz="750" b="1" spc="70" dirty="0">
                <a:latin typeface="Arial"/>
                <a:cs typeface="Arial"/>
              </a:rPr>
              <a:t> </a:t>
            </a:r>
            <a:r>
              <a:rPr sz="750" b="1" spc="-50" dirty="0">
                <a:latin typeface="Arial"/>
                <a:cs typeface="Arial"/>
              </a:rPr>
              <a:t>:</a:t>
            </a:r>
            <a:endParaRPr sz="7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750" b="1" dirty="0">
                <a:latin typeface="Arial"/>
                <a:cs typeface="Arial"/>
              </a:rPr>
              <a:t>Internasional</a:t>
            </a:r>
            <a:r>
              <a:rPr sz="750" b="1" spc="65" dirty="0">
                <a:latin typeface="Arial"/>
                <a:cs typeface="Arial"/>
              </a:rPr>
              <a:t> </a:t>
            </a:r>
            <a:r>
              <a:rPr sz="750" b="1" spc="-25" dirty="0">
                <a:latin typeface="Arial"/>
                <a:cs typeface="Arial"/>
              </a:rPr>
              <a:t>3%</a:t>
            </a:r>
            <a:endParaRPr sz="7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750" b="1" dirty="0">
                <a:latin typeface="Arial"/>
                <a:cs typeface="Arial"/>
              </a:rPr>
              <a:t>Domestik</a:t>
            </a:r>
            <a:r>
              <a:rPr sz="750" b="1" spc="70" dirty="0">
                <a:latin typeface="Arial"/>
                <a:cs typeface="Arial"/>
              </a:rPr>
              <a:t> </a:t>
            </a:r>
            <a:r>
              <a:rPr sz="750" b="1" spc="-25" dirty="0">
                <a:latin typeface="Arial"/>
                <a:cs typeface="Arial"/>
              </a:rPr>
              <a:t>4%</a:t>
            </a:r>
            <a:endParaRPr sz="7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488947" y="1649666"/>
            <a:ext cx="3110230" cy="1598930"/>
            <a:chOff x="1488947" y="1649666"/>
            <a:chExt cx="3110230" cy="1598930"/>
          </a:xfrm>
        </p:grpSpPr>
        <p:sp>
          <p:nvSpPr>
            <p:cNvPr id="10" name="object 10"/>
            <p:cNvSpPr/>
            <p:nvPr/>
          </p:nvSpPr>
          <p:spPr>
            <a:xfrm>
              <a:off x="1621536" y="1752599"/>
              <a:ext cx="2844165" cy="1491615"/>
            </a:xfrm>
            <a:custGeom>
              <a:avLst/>
              <a:gdLst/>
              <a:ahLst/>
              <a:cxnLst/>
              <a:rect l="l" t="t" r="r" b="b"/>
              <a:pathLst>
                <a:path w="2844165" h="1491614">
                  <a:moveTo>
                    <a:pt x="178308" y="1031748"/>
                  </a:moveTo>
                  <a:lnTo>
                    <a:pt x="0" y="1031748"/>
                  </a:lnTo>
                  <a:lnTo>
                    <a:pt x="0" y="1491107"/>
                  </a:lnTo>
                  <a:lnTo>
                    <a:pt x="178308" y="1491107"/>
                  </a:lnTo>
                  <a:lnTo>
                    <a:pt x="178308" y="1031748"/>
                  </a:lnTo>
                  <a:close/>
                </a:path>
                <a:path w="2844165" h="1491614">
                  <a:moveTo>
                    <a:pt x="623316" y="931164"/>
                  </a:moveTo>
                  <a:lnTo>
                    <a:pt x="445008" y="931164"/>
                  </a:lnTo>
                  <a:lnTo>
                    <a:pt x="445008" y="1491107"/>
                  </a:lnTo>
                  <a:lnTo>
                    <a:pt x="623316" y="1491107"/>
                  </a:lnTo>
                  <a:lnTo>
                    <a:pt x="623316" y="931164"/>
                  </a:lnTo>
                  <a:close/>
                </a:path>
                <a:path w="2844165" h="1491614">
                  <a:moveTo>
                    <a:pt x="1066800" y="810768"/>
                  </a:moveTo>
                  <a:lnTo>
                    <a:pt x="890016" y="810768"/>
                  </a:lnTo>
                  <a:lnTo>
                    <a:pt x="890016" y="1491107"/>
                  </a:lnTo>
                  <a:lnTo>
                    <a:pt x="1066800" y="1491107"/>
                  </a:lnTo>
                  <a:lnTo>
                    <a:pt x="1066800" y="810768"/>
                  </a:lnTo>
                  <a:close/>
                </a:path>
                <a:path w="2844165" h="1491614">
                  <a:moveTo>
                    <a:pt x="1511808" y="662940"/>
                  </a:moveTo>
                  <a:lnTo>
                    <a:pt x="1333500" y="662940"/>
                  </a:lnTo>
                  <a:lnTo>
                    <a:pt x="1333500" y="1491107"/>
                  </a:lnTo>
                  <a:lnTo>
                    <a:pt x="1511808" y="1491107"/>
                  </a:lnTo>
                  <a:lnTo>
                    <a:pt x="1511808" y="662940"/>
                  </a:lnTo>
                  <a:close/>
                </a:path>
                <a:path w="2844165" h="1491614">
                  <a:moveTo>
                    <a:pt x="1955292" y="484632"/>
                  </a:moveTo>
                  <a:lnTo>
                    <a:pt x="1778508" y="484632"/>
                  </a:lnTo>
                  <a:lnTo>
                    <a:pt x="1778508" y="1491107"/>
                  </a:lnTo>
                  <a:lnTo>
                    <a:pt x="1955292" y="1491107"/>
                  </a:lnTo>
                  <a:lnTo>
                    <a:pt x="1955292" y="484632"/>
                  </a:lnTo>
                  <a:close/>
                </a:path>
                <a:path w="2844165" h="1491614">
                  <a:moveTo>
                    <a:pt x="2400300" y="265176"/>
                  </a:moveTo>
                  <a:lnTo>
                    <a:pt x="2221992" y="265176"/>
                  </a:lnTo>
                  <a:lnTo>
                    <a:pt x="2221992" y="1491107"/>
                  </a:lnTo>
                  <a:lnTo>
                    <a:pt x="2400300" y="1491107"/>
                  </a:lnTo>
                  <a:lnTo>
                    <a:pt x="2400300" y="265176"/>
                  </a:lnTo>
                  <a:close/>
                </a:path>
                <a:path w="2844165" h="1491614">
                  <a:moveTo>
                    <a:pt x="2843784" y="0"/>
                  </a:moveTo>
                  <a:lnTo>
                    <a:pt x="2667000" y="0"/>
                  </a:lnTo>
                  <a:lnTo>
                    <a:pt x="2667000" y="1491107"/>
                  </a:lnTo>
                  <a:lnTo>
                    <a:pt x="2843784" y="1491107"/>
                  </a:lnTo>
                  <a:lnTo>
                    <a:pt x="2843784" y="0"/>
                  </a:lnTo>
                  <a:close/>
                </a:path>
              </a:pathLst>
            </a:custGeom>
            <a:solidFill>
              <a:srgbClr val="0120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21536" y="1719071"/>
              <a:ext cx="2844165" cy="1065530"/>
            </a:xfrm>
            <a:custGeom>
              <a:avLst/>
              <a:gdLst/>
              <a:ahLst/>
              <a:cxnLst/>
              <a:rect l="l" t="t" r="r" b="b"/>
              <a:pathLst>
                <a:path w="2844165" h="1065530">
                  <a:moveTo>
                    <a:pt x="178308" y="1042416"/>
                  </a:moveTo>
                  <a:lnTo>
                    <a:pt x="0" y="1042416"/>
                  </a:lnTo>
                  <a:lnTo>
                    <a:pt x="0" y="1065276"/>
                  </a:lnTo>
                  <a:lnTo>
                    <a:pt x="178308" y="1065276"/>
                  </a:lnTo>
                  <a:lnTo>
                    <a:pt x="178308" y="1042416"/>
                  </a:lnTo>
                  <a:close/>
                </a:path>
                <a:path w="2844165" h="1065530">
                  <a:moveTo>
                    <a:pt x="623316" y="949452"/>
                  </a:moveTo>
                  <a:lnTo>
                    <a:pt x="513130" y="949452"/>
                  </a:lnTo>
                  <a:lnTo>
                    <a:pt x="513130" y="964692"/>
                  </a:lnTo>
                  <a:lnTo>
                    <a:pt x="623316" y="964692"/>
                  </a:lnTo>
                  <a:lnTo>
                    <a:pt x="623316" y="949452"/>
                  </a:lnTo>
                  <a:close/>
                </a:path>
                <a:path w="2844165" h="1065530">
                  <a:moveTo>
                    <a:pt x="1066800" y="824484"/>
                  </a:moveTo>
                  <a:lnTo>
                    <a:pt x="890016" y="824484"/>
                  </a:lnTo>
                  <a:lnTo>
                    <a:pt x="890016" y="844296"/>
                  </a:lnTo>
                  <a:lnTo>
                    <a:pt x="1066800" y="844296"/>
                  </a:lnTo>
                  <a:lnTo>
                    <a:pt x="1066800" y="824484"/>
                  </a:lnTo>
                  <a:close/>
                </a:path>
                <a:path w="2844165" h="1065530">
                  <a:moveTo>
                    <a:pt x="1511808" y="675132"/>
                  </a:moveTo>
                  <a:lnTo>
                    <a:pt x="1333500" y="675132"/>
                  </a:lnTo>
                  <a:lnTo>
                    <a:pt x="1333500" y="696468"/>
                  </a:lnTo>
                  <a:lnTo>
                    <a:pt x="1511808" y="696468"/>
                  </a:lnTo>
                  <a:lnTo>
                    <a:pt x="1511808" y="675132"/>
                  </a:lnTo>
                  <a:close/>
                </a:path>
                <a:path w="2844165" h="1065530">
                  <a:moveTo>
                    <a:pt x="1955292" y="492252"/>
                  </a:moveTo>
                  <a:lnTo>
                    <a:pt x="1778508" y="492252"/>
                  </a:lnTo>
                  <a:lnTo>
                    <a:pt x="1778508" y="518160"/>
                  </a:lnTo>
                  <a:lnTo>
                    <a:pt x="1955292" y="518160"/>
                  </a:lnTo>
                  <a:lnTo>
                    <a:pt x="1955292" y="492252"/>
                  </a:lnTo>
                  <a:close/>
                </a:path>
                <a:path w="2844165" h="1065530">
                  <a:moveTo>
                    <a:pt x="2400300" y="269748"/>
                  </a:moveTo>
                  <a:lnTo>
                    <a:pt x="2221992" y="269748"/>
                  </a:lnTo>
                  <a:lnTo>
                    <a:pt x="2221992" y="298704"/>
                  </a:lnTo>
                  <a:lnTo>
                    <a:pt x="2400300" y="298704"/>
                  </a:lnTo>
                  <a:lnTo>
                    <a:pt x="2400300" y="269748"/>
                  </a:lnTo>
                  <a:close/>
                </a:path>
                <a:path w="2844165" h="1065530">
                  <a:moveTo>
                    <a:pt x="2843784" y="0"/>
                  </a:moveTo>
                  <a:lnTo>
                    <a:pt x="2667000" y="0"/>
                  </a:lnTo>
                  <a:lnTo>
                    <a:pt x="2667000" y="33528"/>
                  </a:lnTo>
                  <a:lnTo>
                    <a:pt x="2843784" y="33528"/>
                  </a:lnTo>
                  <a:lnTo>
                    <a:pt x="2843784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88947" y="3243707"/>
              <a:ext cx="3110230" cy="0"/>
            </a:xfrm>
            <a:custGeom>
              <a:avLst/>
              <a:gdLst/>
              <a:ahLst/>
              <a:cxnLst/>
              <a:rect l="l" t="t" r="r" b="b"/>
              <a:pathLst>
                <a:path w="3110229">
                  <a:moveTo>
                    <a:pt x="0" y="0"/>
                  </a:moveTo>
                  <a:lnTo>
                    <a:pt x="3109976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711197" y="1654429"/>
              <a:ext cx="2717800" cy="1108075"/>
            </a:xfrm>
            <a:custGeom>
              <a:avLst/>
              <a:gdLst/>
              <a:ahLst/>
              <a:cxnLst/>
              <a:rect l="l" t="t" r="r" b="b"/>
              <a:pathLst>
                <a:path w="2717800" h="1108075">
                  <a:moveTo>
                    <a:pt x="0" y="1107694"/>
                  </a:moveTo>
                  <a:lnTo>
                    <a:pt x="161797" y="1034669"/>
                  </a:lnTo>
                </a:path>
                <a:path w="2717800" h="1108075">
                  <a:moveTo>
                    <a:pt x="444245" y="1013587"/>
                  </a:moveTo>
                  <a:lnTo>
                    <a:pt x="623951" y="904748"/>
                  </a:lnTo>
                </a:path>
                <a:path w="2717800" h="1108075">
                  <a:moveTo>
                    <a:pt x="888491" y="889888"/>
                  </a:moveTo>
                  <a:lnTo>
                    <a:pt x="1050289" y="772160"/>
                  </a:lnTo>
                </a:path>
                <a:path w="2717800" h="1108075">
                  <a:moveTo>
                    <a:pt x="1332738" y="739394"/>
                  </a:moveTo>
                  <a:lnTo>
                    <a:pt x="1542796" y="612775"/>
                  </a:lnTo>
                </a:path>
                <a:path w="2717800" h="1108075">
                  <a:moveTo>
                    <a:pt x="1777111" y="556641"/>
                  </a:moveTo>
                  <a:lnTo>
                    <a:pt x="1978152" y="429895"/>
                  </a:lnTo>
                </a:path>
                <a:path w="2717800" h="1108075">
                  <a:moveTo>
                    <a:pt x="2665603" y="64135"/>
                  </a:moveTo>
                  <a:lnTo>
                    <a:pt x="2717546" y="0"/>
                  </a:lnTo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616455" y="2495994"/>
            <a:ext cx="518795" cy="1803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2700" rIns="0" bIns="0" rtlCol="0">
            <a:spAutoFit/>
          </a:bodyPr>
          <a:lstStyle/>
          <a:p>
            <a:pPr marL="6223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643.857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28520" y="2366898"/>
            <a:ext cx="44195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769.693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55239" y="2234311"/>
            <a:ext cx="44195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935.186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00248" y="2074925"/>
            <a:ext cx="5378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1.136.333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35858" y="1892045"/>
            <a:ext cx="5378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1.380.825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72915" y="1785619"/>
            <a:ext cx="5378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1.678.018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75252" y="1461897"/>
            <a:ext cx="5378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solidFill>
                  <a:srgbClr val="404040"/>
                </a:solidFill>
                <a:latin typeface="Calibri"/>
                <a:cs typeface="Calibri"/>
              </a:rPr>
              <a:t>2.039.284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58011" y="3149600"/>
            <a:ext cx="609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8451" y="2775584"/>
            <a:ext cx="4025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500.000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81583" y="2401570"/>
            <a:ext cx="48958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1.000.000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81575" y="2026996"/>
            <a:ext cx="489584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1.500.000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81583" y="1653285"/>
            <a:ext cx="48958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2.000.000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81583" y="1279397"/>
            <a:ext cx="48958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2.500.000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89630" y="3298063"/>
            <a:ext cx="3092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2035F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334003" y="3298063"/>
            <a:ext cx="3092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2040F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778377" y="3298063"/>
            <a:ext cx="3092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2045F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222496" y="3298063"/>
            <a:ext cx="3092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2050F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355597" y="900430"/>
            <a:ext cx="28098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solidFill>
                  <a:srgbClr val="585858"/>
                </a:solidFill>
                <a:latin typeface="Calibri"/>
                <a:cs typeface="Calibri"/>
              </a:rPr>
              <a:t>Proyeksi</a:t>
            </a:r>
            <a:r>
              <a:rPr sz="1400" b="1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85858"/>
                </a:solidFill>
                <a:latin typeface="Calibri"/>
                <a:cs typeface="Calibri"/>
              </a:rPr>
              <a:t>Petikemas</a:t>
            </a:r>
            <a:r>
              <a:rPr sz="1400" b="1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Makassar</a:t>
            </a:r>
            <a:r>
              <a:rPr sz="1400" b="1" spc="-4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85858"/>
                </a:solidFill>
                <a:latin typeface="Calibri"/>
                <a:cs typeface="Calibri"/>
              </a:rPr>
              <a:t>Organik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333880" y="3653494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5" h="62864">
                <a:moveTo>
                  <a:pt x="62779" y="0"/>
                </a:moveTo>
                <a:lnTo>
                  <a:pt x="0" y="0"/>
                </a:lnTo>
                <a:lnTo>
                  <a:pt x="0" y="62779"/>
                </a:lnTo>
                <a:lnTo>
                  <a:pt x="62779" y="62779"/>
                </a:lnTo>
                <a:lnTo>
                  <a:pt x="62779" y="0"/>
                </a:lnTo>
                <a:close/>
              </a:path>
            </a:pathLst>
          </a:custGeom>
          <a:solidFill>
            <a:srgbClr val="01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986279" y="3653494"/>
            <a:ext cx="62865" cy="62865"/>
          </a:xfrm>
          <a:custGeom>
            <a:avLst/>
            <a:gdLst/>
            <a:ahLst/>
            <a:cxnLst/>
            <a:rect l="l" t="t" r="r" b="b"/>
            <a:pathLst>
              <a:path w="62864" h="62864">
                <a:moveTo>
                  <a:pt x="62779" y="0"/>
                </a:moveTo>
                <a:lnTo>
                  <a:pt x="0" y="0"/>
                </a:lnTo>
                <a:lnTo>
                  <a:pt x="0" y="62779"/>
                </a:lnTo>
                <a:lnTo>
                  <a:pt x="62779" y="62779"/>
                </a:lnTo>
                <a:lnTo>
                  <a:pt x="62779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410716" y="3298063"/>
            <a:ext cx="1344295" cy="455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  <a:tabLst>
                <a:tab pos="417195" algn="l"/>
                <a:tab pos="861694" algn="l"/>
              </a:tabLst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2020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2025F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2030F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5"/>
              </a:spcBef>
            </a:pPr>
            <a:endParaRPr sz="900">
              <a:latin typeface="Calibri"/>
              <a:cs typeface="Calibri"/>
            </a:endParaRPr>
          </a:p>
          <a:p>
            <a:pPr marR="59690" algn="r">
              <a:lnSpc>
                <a:spcPct val="100000"/>
              </a:lnSpc>
              <a:tabLst>
                <a:tab pos="652145" algn="l"/>
              </a:tabLst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Domestik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	</a:t>
            </a: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Internasional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86836" y="3590670"/>
            <a:ext cx="2438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total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75280" marR="5080" indent="-2164715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Tahapan</a:t>
            </a:r>
            <a:r>
              <a:rPr spc="-45" dirty="0"/>
              <a:t> </a:t>
            </a:r>
            <a:r>
              <a:rPr dirty="0"/>
              <a:t>Rencana</a:t>
            </a:r>
            <a:r>
              <a:rPr spc="-40" dirty="0"/>
              <a:t> </a:t>
            </a:r>
            <a:r>
              <a:rPr dirty="0"/>
              <a:t>Pemindahan</a:t>
            </a:r>
            <a:r>
              <a:rPr spc="-30" dirty="0"/>
              <a:t> </a:t>
            </a:r>
            <a:r>
              <a:rPr dirty="0"/>
              <a:t>Kegiatan</a:t>
            </a:r>
            <a:r>
              <a:rPr spc="-35" dirty="0"/>
              <a:t> </a:t>
            </a:r>
            <a:r>
              <a:rPr dirty="0"/>
              <a:t>dari</a:t>
            </a:r>
            <a:r>
              <a:rPr spc="-25" dirty="0"/>
              <a:t> </a:t>
            </a:r>
            <a:r>
              <a:rPr dirty="0"/>
              <a:t>TPK</a:t>
            </a:r>
            <a:r>
              <a:rPr spc="-50" dirty="0"/>
              <a:t> </a:t>
            </a:r>
            <a:r>
              <a:rPr dirty="0"/>
              <a:t>Makassar</a:t>
            </a:r>
            <a:r>
              <a:rPr spc="-25" dirty="0"/>
              <a:t> </a:t>
            </a:r>
            <a:r>
              <a:rPr dirty="0"/>
              <a:t>ke</a:t>
            </a:r>
            <a:r>
              <a:rPr spc="-50" dirty="0"/>
              <a:t> </a:t>
            </a:r>
            <a:r>
              <a:rPr spc="-25" dirty="0"/>
              <a:t>MNP </a:t>
            </a:r>
            <a:r>
              <a:rPr dirty="0"/>
              <a:t>akan</a:t>
            </a:r>
            <a:r>
              <a:rPr spc="-20" dirty="0"/>
              <a:t> </a:t>
            </a:r>
            <a:r>
              <a:rPr dirty="0"/>
              <a:t>selesai</a:t>
            </a:r>
            <a:r>
              <a:rPr spc="-10" dirty="0"/>
              <a:t> </a:t>
            </a:r>
            <a:r>
              <a:rPr dirty="0"/>
              <a:t>pada</a:t>
            </a:r>
            <a:r>
              <a:rPr spc="-10" dirty="0"/>
              <a:t> </a:t>
            </a:r>
            <a:r>
              <a:rPr spc="-20" dirty="0"/>
              <a:t>2026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1603228" y="6378346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563804" y="1360995"/>
            <a:ext cx="5493385" cy="1123315"/>
            <a:chOff x="6563804" y="1360995"/>
            <a:chExt cx="5493385" cy="1123315"/>
          </a:xfrm>
        </p:grpSpPr>
        <p:sp>
          <p:nvSpPr>
            <p:cNvPr id="39" name="object 39"/>
            <p:cNvSpPr/>
            <p:nvPr/>
          </p:nvSpPr>
          <p:spPr>
            <a:xfrm>
              <a:off x="6975348" y="2478024"/>
              <a:ext cx="70485" cy="1270"/>
            </a:xfrm>
            <a:custGeom>
              <a:avLst/>
              <a:gdLst/>
              <a:ahLst/>
              <a:cxnLst/>
              <a:rect l="l" t="t" r="r" b="b"/>
              <a:pathLst>
                <a:path w="70484" h="1269">
                  <a:moveTo>
                    <a:pt x="70103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70103" y="1270"/>
                  </a:lnTo>
                  <a:lnTo>
                    <a:pt x="70103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505700" y="2468752"/>
              <a:ext cx="4494530" cy="0"/>
            </a:xfrm>
            <a:custGeom>
              <a:avLst/>
              <a:gdLst/>
              <a:ahLst/>
              <a:cxnLst/>
              <a:rect l="l" t="t" r="r" b="b"/>
              <a:pathLst>
                <a:path w="4494530">
                  <a:moveTo>
                    <a:pt x="0" y="0"/>
                  </a:moveTo>
                  <a:lnTo>
                    <a:pt x="4494276" y="0"/>
                  </a:lnTo>
                </a:path>
              </a:pathLst>
            </a:custGeom>
            <a:ln w="21082">
              <a:solidFill>
                <a:srgbClr val="FFC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621780" y="1578863"/>
              <a:ext cx="5378450" cy="901065"/>
            </a:xfrm>
            <a:custGeom>
              <a:avLst/>
              <a:gdLst/>
              <a:ahLst/>
              <a:cxnLst/>
              <a:rect l="l" t="t" r="r" b="b"/>
              <a:pathLst>
                <a:path w="5378450" h="901064">
                  <a:moveTo>
                    <a:pt x="70104" y="842772"/>
                  </a:moveTo>
                  <a:lnTo>
                    <a:pt x="0" y="842772"/>
                  </a:lnTo>
                  <a:lnTo>
                    <a:pt x="0" y="900430"/>
                  </a:lnTo>
                  <a:lnTo>
                    <a:pt x="70104" y="900430"/>
                  </a:lnTo>
                  <a:lnTo>
                    <a:pt x="70104" y="842772"/>
                  </a:lnTo>
                  <a:close/>
                </a:path>
                <a:path w="5378450" h="901064">
                  <a:moveTo>
                    <a:pt x="246888" y="818388"/>
                  </a:moveTo>
                  <a:lnTo>
                    <a:pt x="176784" y="818388"/>
                  </a:lnTo>
                  <a:lnTo>
                    <a:pt x="176784" y="900430"/>
                  </a:lnTo>
                  <a:lnTo>
                    <a:pt x="246888" y="900430"/>
                  </a:lnTo>
                  <a:lnTo>
                    <a:pt x="246888" y="818388"/>
                  </a:lnTo>
                  <a:close/>
                </a:path>
                <a:path w="5378450" h="901064">
                  <a:moveTo>
                    <a:pt x="423672" y="797052"/>
                  </a:moveTo>
                  <a:lnTo>
                    <a:pt x="353568" y="797052"/>
                  </a:lnTo>
                  <a:lnTo>
                    <a:pt x="353568" y="899160"/>
                  </a:lnTo>
                  <a:lnTo>
                    <a:pt x="423672" y="899160"/>
                  </a:lnTo>
                  <a:lnTo>
                    <a:pt x="423672" y="797052"/>
                  </a:lnTo>
                  <a:close/>
                </a:path>
                <a:path w="5378450" h="901064">
                  <a:moveTo>
                    <a:pt x="601980" y="775716"/>
                  </a:moveTo>
                  <a:lnTo>
                    <a:pt x="530352" y="775716"/>
                  </a:lnTo>
                  <a:lnTo>
                    <a:pt x="530352" y="900430"/>
                  </a:lnTo>
                  <a:lnTo>
                    <a:pt x="601980" y="900430"/>
                  </a:lnTo>
                  <a:lnTo>
                    <a:pt x="601980" y="775716"/>
                  </a:lnTo>
                  <a:close/>
                </a:path>
                <a:path w="5378450" h="901064">
                  <a:moveTo>
                    <a:pt x="778764" y="760476"/>
                  </a:moveTo>
                  <a:lnTo>
                    <a:pt x="707136" y="760476"/>
                  </a:lnTo>
                  <a:lnTo>
                    <a:pt x="707136" y="900684"/>
                  </a:lnTo>
                  <a:lnTo>
                    <a:pt x="778764" y="900684"/>
                  </a:lnTo>
                  <a:lnTo>
                    <a:pt x="778764" y="760476"/>
                  </a:lnTo>
                  <a:close/>
                </a:path>
                <a:path w="5378450" h="901064">
                  <a:moveTo>
                    <a:pt x="955548" y="729996"/>
                  </a:moveTo>
                  <a:lnTo>
                    <a:pt x="883920" y="729996"/>
                  </a:lnTo>
                  <a:lnTo>
                    <a:pt x="883920" y="890016"/>
                  </a:lnTo>
                  <a:lnTo>
                    <a:pt x="955548" y="890016"/>
                  </a:lnTo>
                  <a:lnTo>
                    <a:pt x="955548" y="729996"/>
                  </a:lnTo>
                  <a:close/>
                </a:path>
                <a:path w="5378450" h="901064">
                  <a:moveTo>
                    <a:pt x="1132332" y="547116"/>
                  </a:moveTo>
                  <a:lnTo>
                    <a:pt x="1060704" y="547116"/>
                  </a:lnTo>
                  <a:lnTo>
                    <a:pt x="1060704" y="890016"/>
                  </a:lnTo>
                  <a:lnTo>
                    <a:pt x="1132332" y="890016"/>
                  </a:lnTo>
                  <a:lnTo>
                    <a:pt x="1132332" y="547116"/>
                  </a:lnTo>
                  <a:close/>
                </a:path>
                <a:path w="5378450" h="901064">
                  <a:moveTo>
                    <a:pt x="1309116" y="533400"/>
                  </a:moveTo>
                  <a:lnTo>
                    <a:pt x="1237488" y="533400"/>
                  </a:lnTo>
                  <a:lnTo>
                    <a:pt x="1237488" y="890016"/>
                  </a:lnTo>
                  <a:lnTo>
                    <a:pt x="1309116" y="890016"/>
                  </a:lnTo>
                  <a:lnTo>
                    <a:pt x="1309116" y="533400"/>
                  </a:lnTo>
                  <a:close/>
                </a:path>
                <a:path w="5378450" h="901064">
                  <a:moveTo>
                    <a:pt x="1485900" y="518160"/>
                  </a:moveTo>
                  <a:lnTo>
                    <a:pt x="1414272" y="518160"/>
                  </a:lnTo>
                  <a:lnTo>
                    <a:pt x="1414272" y="890016"/>
                  </a:lnTo>
                  <a:lnTo>
                    <a:pt x="1485900" y="890016"/>
                  </a:lnTo>
                  <a:lnTo>
                    <a:pt x="1485900" y="518160"/>
                  </a:lnTo>
                  <a:close/>
                </a:path>
                <a:path w="5378450" h="901064">
                  <a:moveTo>
                    <a:pt x="1662684" y="502920"/>
                  </a:moveTo>
                  <a:lnTo>
                    <a:pt x="1592580" y="502920"/>
                  </a:lnTo>
                  <a:lnTo>
                    <a:pt x="1592580" y="890016"/>
                  </a:lnTo>
                  <a:lnTo>
                    <a:pt x="1662684" y="890016"/>
                  </a:lnTo>
                  <a:lnTo>
                    <a:pt x="1662684" y="502920"/>
                  </a:lnTo>
                  <a:close/>
                </a:path>
                <a:path w="5378450" h="901064">
                  <a:moveTo>
                    <a:pt x="1839468" y="487680"/>
                  </a:moveTo>
                  <a:lnTo>
                    <a:pt x="1769364" y="487680"/>
                  </a:lnTo>
                  <a:lnTo>
                    <a:pt x="1769364" y="888492"/>
                  </a:lnTo>
                  <a:lnTo>
                    <a:pt x="1839468" y="888492"/>
                  </a:lnTo>
                  <a:lnTo>
                    <a:pt x="1839468" y="487680"/>
                  </a:lnTo>
                  <a:close/>
                </a:path>
                <a:path w="5378450" h="901064">
                  <a:moveTo>
                    <a:pt x="2016252" y="470916"/>
                  </a:moveTo>
                  <a:lnTo>
                    <a:pt x="1946148" y="470916"/>
                  </a:lnTo>
                  <a:lnTo>
                    <a:pt x="1946148" y="888492"/>
                  </a:lnTo>
                  <a:lnTo>
                    <a:pt x="2016252" y="888492"/>
                  </a:lnTo>
                  <a:lnTo>
                    <a:pt x="2016252" y="470916"/>
                  </a:lnTo>
                  <a:close/>
                </a:path>
                <a:path w="5378450" h="901064">
                  <a:moveTo>
                    <a:pt x="2193036" y="454152"/>
                  </a:moveTo>
                  <a:lnTo>
                    <a:pt x="2122932" y="454152"/>
                  </a:lnTo>
                  <a:lnTo>
                    <a:pt x="2122932" y="888492"/>
                  </a:lnTo>
                  <a:lnTo>
                    <a:pt x="2193036" y="888492"/>
                  </a:lnTo>
                  <a:lnTo>
                    <a:pt x="2193036" y="454152"/>
                  </a:lnTo>
                  <a:close/>
                </a:path>
                <a:path w="5378450" h="901064">
                  <a:moveTo>
                    <a:pt x="2369820" y="435864"/>
                  </a:moveTo>
                  <a:lnTo>
                    <a:pt x="2299716" y="435864"/>
                  </a:lnTo>
                  <a:lnTo>
                    <a:pt x="2299716" y="888492"/>
                  </a:lnTo>
                  <a:lnTo>
                    <a:pt x="2369820" y="888492"/>
                  </a:lnTo>
                  <a:lnTo>
                    <a:pt x="2369820" y="435864"/>
                  </a:lnTo>
                  <a:close/>
                </a:path>
                <a:path w="5378450" h="901064">
                  <a:moveTo>
                    <a:pt x="2546604" y="417576"/>
                  </a:moveTo>
                  <a:lnTo>
                    <a:pt x="2476500" y="417576"/>
                  </a:lnTo>
                  <a:lnTo>
                    <a:pt x="2476500" y="886968"/>
                  </a:lnTo>
                  <a:lnTo>
                    <a:pt x="2546604" y="886968"/>
                  </a:lnTo>
                  <a:lnTo>
                    <a:pt x="2546604" y="417576"/>
                  </a:lnTo>
                  <a:close/>
                </a:path>
                <a:path w="5378450" h="901064">
                  <a:moveTo>
                    <a:pt x="2723388" y="399288"/>
                  </a:moveTo>
                  <a:lnTo>
                    <a:pt x="2653284" y="399288"/>
                  </a:lnTo>
                  <a:lnTo>
                    <a:pt x="2653284" y="886968"/>
                  </a:lnTo>
                  <a:lnTo>
                    <a:pt x="2723388" y="886968"/>
                  </a:lnTo>
                  <a:lnTo>
                    <a:pt x="2723388" y="399288"/>
                  </a:lnTo>
                  <a:close/>
                </a:path>
                <a:path w="5378450" h="901064">
                  <a:moveTo>
                    <a:pt x="2900172" y="377952"/>
                  </a:moveTo>
                  <a:lnTo>
                    <a:pt x="2830068" y="377952"/>
                  </a:lnTo>
                  <a:lnTo>
                    <a:pt x="2830068" y="886968"/>
                  </a:lnTo>
                  <a:lnTo>
                    <a:pt x="2900172" y="886968"/>
                  </a:lnTo>
                  <a:lnTo>
                    <a:pt x="2900172" y="377952"/>
                  </a:lnTo>
                  <a:close/>
                </a:path>
                <a:path w="5378450" h="901064">
                  <a:moveTo>
                    <a:pt x="3078480" y="358140"/>
                  </a:moveTo>
                  <a:lnTo>
                    <a:pt x="3006852" y="358140"/>
                  </a:lnTo>
                  <a:lnTo>
                    <a:pt x="3006852" y="886968"/>
                  </a:lnTo>
                  <a:lnTo>
                    <a:pt x="3078480" y="886968"/>
                  </a:lnTo>
                  <a:lnTo>
                    <a:pt x="3078480" y="358140"/>
                  </a:lnTo>
                  <a:close/>
                </a:path>
                <a:path w="5378450" h="901064">
                  <a:moveTo>
                    <a:pt x="3255264" y="336804"/>
                  </a:moveTo>
                  <a:lnTo>
                    <a:pt x="3183636" y="336804"/>
                  </a:lnTo>
                  <a:lnTo>
                    <a:pt x="3183636" y="885444"/>
                  </a:lnTo>
                  <a:lnTo>
                    <a:pt x="3255264" y="885444"/>
                  </a:lnTo>
                  <a:lnTo>
                    <a:pt x="3255264" y="336804"/>
                  </a:lnTo>
                  <a:close/>
                </a:path>
                <a:path w="5378450" h="901064">
                  <a:moveTo>
                    <a:pt x="3432048" y="313944"/>
                  </a:moveTo>
                  <a:lnTo>
                    <a:pt x="3360420" y="313944"/>
                  </a:lnTo>
                  <a:lnTo>
                    <a:pt x="3360420" y="885444"/>
                  </a:lnTo>
                  <a:lnTo>
                    <a:pt x="3432048" y="885444"/>
                  </a:lnTo>
                  <a:lnTo>
                    <a:pt x="3432048" y="313944"/>
                  </a:lnTo>
                  <a:close/>
                </a:path>
                <a:path w="5378450" h="901064">
                  <a:moveTo>
                    <a:pt x="3608832" y="291084"/>
                  </a:moveTo>
                  <a:lnTo>
                    <a:pt x="3537204" y="291084"/>
                  </a:lnTo>
                  <a:lnTo>
                    <a:pt x="3537204" y="885444"/>
                  </a:lnTo>
                  <a:lnTo>
                    <a:pt x="3608832" y="885444"/>
                  </a:lnTo>
                  <a:lnTo>
                    <a:pt x="3608832" y="291084"/>
                  </a:lnTo>
                  <a:close/>
                </a:path>
                <a:path w="5378450" h="901064">
                  <a:moveTo>
                    <a:pt x="3785616" y="266700"/>
                  </a:moveTo>
                  <a:lnTo>
                    <a:pt x="3713988" y="266700"/>
                  </a:lnTo>
                  <a:lnTo>
                    <a:pt x="3713988" y="885444"/>
                  </a:lnTo>
                  <a:lnTo>
                    <a:pt x="3785616" y="885444"/>
                  </a:lnTo>
                  <a:lnTo>
                    <a:pt x="3785616" y="266700"/>
                  </a:lnTo>
                  <a:close/>
                </a:path>
                <a:path w="5378450" h="901064">
                  <a:moveTo>
                    <a:pt x="3962400" y="240792"/>
                  </a:moveTo>
                  <a:lnTo>
                    <a:pt x="3890772" y="240792"/>
                  </a:lnTo>
                  <a:lnTo>
                    <a:pt x="3890772" y="883920"/>
                  </a:lnTo>
                  <a:lnTo>
                    <a:pt x="3962400" y="883920"/>
                  </a:lnTo>
                  <a:lnTo>
                    <a:pt x="3962400" y="240792"/>
                  </a:lnTo>
                  <a:close/>
                </a:path>
                <a:path w="5378450" h="901064">
                  <a:moveTo>
                    <a:pt x="4139184" y="214884"/>
                  </a:moveTo>
                  <a:lnTo>
                    <a:pt x="4069080" y="214884"/>
                  </a:lnTo>
                  <a:lnTo>
                    <a:pt x="4069080" y="883920"/>
                  </a:lnTo>
                  <a:lnTo>
                    <a:pt x="4139184" y="883920"/>
                  </a:lnTo>
                  <a:lnTo>
                    <a:pt x="4139184" y="214884"/>
                  </a:lnTo>
                  <a:close/>
                </a:path>
                <a:path w="5378450" h="901064">
                  <a:moveTo>
                    <a:pt x="4315968" y="187452"/>
                  </a:moveTo>
                  <a:lnTo>
                    <a:pt x="4245864" y="187452"/>
                  </a:lnTo>
                  <a:lnTo>
                    <a:pt x="4245864" y="883920"/>
                  </a:lnTo>
                  <a:lnTo>
                    <a:pt x="4315968" y="883920"/>
                  </a:lnTo>
                  <a:lnTo>
                    <a:pt x="4315968" y="187452"/>
                  </a:lnTo>
                  <a:close/>
                </a:path>
                <a:path w="5378450" h="901064">
                  <a:moveTo>
                    <a:pt x="4492752" y="160020"/>
                  </a:moveTo>
                  <a:lnTo>
                    <a:pt x="4422648" y="160020"/>
                  </a:lnTo>
                  <a:lnTo>
                    <a:pt x="4422648" y="882396"/>
                  </a:lnTo>
                  <a:lnTo>
                    <a:pt x="4492752" y="882396"/>
                  </a:lnTo>
                  <a:lnTo>
                    <a:pt x="4492752" y="160020"/>
                  </a:lnTo>
                  <a:close/>
                </a:path>
                <a:path w="5378450" h="901064">
                  <a:moveTo>
                    <a:pt x="4669536" y="129540"/>
                  </a:moveTo>
                  <a:lnTo>
                    <a:pt x="4599432" y="129540"/>
                  </a:lnTo>
                  <a:lnTo>
                    <a:pt x="4599432" y="882396"/>
                  </a:lnTo>
                  <a:lnTo>
                    <a:pt x="4669536" y="882396"/>
                  </a:lnTo>
                  <a:lnTo>
                    <a:pt x="4669536" y="129540"/>
                  </a:lnTo>
                  <a:close/>
                </a:path>
                <a:path w="5378450" h="901064">
                  <a:moveTo>
                    <a:pt x="4846320" y="99060"/>
                  </a:moveTo>
                  <a:lnTo>
                    <a:pt x="4776216" y="99060"/>
                  </a:lnTo>
                  <a:lnTo>
                    <a:pt x="4776216" y="882396"/>
                  </a:lnTo>
                  <a:lnTo>
                    <a:pt x="4846320" y="882396"/>
                  </a:lnTo>
                  <a:lnTo>
                    <a:pt x="4846320" y="99060"/>
                  </a:lnTo>
                  <a:close/>
                </a:path>
                <a:path w="5378450" h="901064">
                  <a:moveTo>
                    <a:pt x="5023104" y="67056"/>
                  </a:moveTo>
                  <a:lnTo>
                    <a:pt x="4953000" y="67056"/>
                  </a:lnTo>
                  <a:lnTo>
                    <a:pt x="4953000" y="880872"/>
                  </a:lnTo>
                  <a:lnTo>
                    <a:pt x="5023104" y="880872"/>
                  </a:lnTo>
                  <a:lnTo>
                    <a:pt x="5023104" y="67056"/>
                  </a:lnTo>
                  <a:close/>
                </a:path>
                <a:path w="5378450" h="901064">
                  <a:moveTo>
                    <a:pt x="5199888" y="35052"/>
                  </a:moveTo>
                  <a:lnTo>
                    <a:pt x="5129784" y="35052"/>
                  </a:lnTo>
                  <a:lnTo>
                    <a:pt x="5129784" y="880872"/>
                  </a:lnTo>
                  <a:lnTo>
                    <a:pt x="5199888" y="880872"/>
                  </a:lnTo>
                  <a:lnTo>
                    <a:pt x="5199888" y="35052"/>
                  </a:lnTo>
                  <a:close/>
                </a:path>
                <a:path w="5378450" h="901064">
                  <a:moveTo>
                    <a:pt x="5378196" y="0"/>
                  </a:moveTo>
                  <a:lnTo>
                    <a:pt x="5306568" y="0"/>
                  </a:lnTo>
                  <a:lnTo>
                    <a:pt x="5306568" y="879348"/>
                  </a:lnTo>
                  <a:lnTo>
                    <a:pt x="5378196" y="879348"/>
                  </a:lnTo>
                  <a:lnTo>
                    <a:pt x="5378196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568567" y="2479294"/>
              <a:ext cx="5483860" cy="0"/>
            </a:xfrm>
            <a:custGeom>
              <a:avLst/>
              <a:gdLst/>
              <a:ahLst/>
              <a:cxnLst/>
              <a:rect l="l" t="t" r="r" b="b"/>
              <a:pathLst>
                <a:path w="5483859">
                  <a:moveTo>
                    <a:pt x="0" y="0"/>
                  </a:moveTo>
                  <a:lnTo>
                    <a:pt x="5483733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541514" y="1375283"/>
              <a:ext cx="2830830" cy="883285"/>
            </a:xfrm>
            <a:custGeom>
              <a:avLst/>
              <a:gdLst/>
              <a:ahLst/>
              <a:cxnLst/>
              <a:rect l="l" t="t" r="r" b="b"/>
              <a:pathLst>
                <a:path w="2830829" h="883285">
                  <a:moveTo>
                    <a:pt x="0" y="883157"/>
                  </a:moveTo>
                  <a:lnTo>
                    <a:pt x="176783" y="719836"/>
                  </a:lnTo>
                </a:path>
                <a:path w="2830829" h="883285">
                  <a:moveTo>
                    <a:pt x="353694" y="719836"/>
                  </a:moveTo>
                  <a:lnTo>
                    <a:pt x="530605" y="485775"/>
                  </a:lnTo>
                </a:path>
                <a:path w="2830829" h="883285">
                  <a:moveTo>
                    <a:pt x="2653410" y="485775"/>
                  </a:moveTo>
                  <a:lnTo>
                    <a:pt x="2830321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656959" y="1375283"/>
              <a:ext cx="5307330" cy="883285"/>
            </a:xfrm>
            <a:custGeom>
              <a:avLst/>
              <a:gdLst/>
              <a:ahLst/>
              <a:cxnLst/>
              <a:rect l="l" t="t" r="r" b="b"/>
              <a:pathLst>
                <a:path w="5307330" h="883285">
                  <a:moveTo>
                    <a:pt x="0" y="883157"/>
                  </a:moveTo>
                  <a:lnTo>
                    <a:pt x="176657" y="883157"/>
                  </a:lnTo>
                  <a:lnTo>
                    <a:pt x="353441" y="883157"/>
                  </a:lnTo>
                  <a:lnTo>
                    <a:pt x="530225" y="883157"/>
                  </a:lnTo>
                  <a:lnTo>
                    <a:pt x="707009" y="883157"/>
                  </a:lnTo>
                  <a:lnTo>
                    <a:pt x="883793" y="883157"/>
                  </a:lnTo>
                </a:path>
                <a:path w="5307330" h="883285">
                  <a:moveTo>
                    <a:pt x="1062101" y="720216"/>
                  </a:moveTo>
                  <a:lnTo>
                    <a:pt x="1238885" y="720216"/>
                  </a:lnTo>
                </a:path>
                <a:path w="5307330" h="883285">
                  <a:moveTo>
                    <a:pt x="1415669" y="485520"/>
                  </a:moveTo>
                  <a:lnTo>
                    <a:pt x="1415669" y="485520"/>
                  </a:lnTo>
                  <a:lnTo>
                    <a:pt x="3360293" y="485520"/>
                  </a:lnTo>
                  <a:lnTo>
                    <a:pt x="3538601" y="485520"/>
                  </a:lnTo>
                </a:path>
                <a:path w="5307330" h="883285">
                  <a:moveTo>
                    <a:pt x="3715385" y="0"/>
                  </a:moveTo>
                  <a:lnTo>
                    <a:pt x="3715385" y="0"/>
                  </a:lnTo>
                  <a:lnTo>
                    <a:pt x="5129657" y="0"/>
                  </a:lnTo>
                  <a:lnTo>
                    <a:pt x="5306949" y="0"/>
                  </a:lnTo>
                </a:path>
              </a:pathLst>
            </a:custGeom>
            <a:ln w="2857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6338061" y="2384805"/>
            <a:ext cx="609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048502" y="2164207"/>
            <a:ext cx="4025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500.000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961634" y="1943227"/>
            <a:ext cx="48958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1.000.000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961634" y="1722501"/>
            <a:ext cx="48958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1.500.000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961634" y="1501521"/>
            <a:ext cx="48958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2.000.000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61626" y="1280236"/>
            <a:ext cx="489584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2.500.000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961634" y="1059941"/>
            <a:ext cx="489584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3.000.000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598031" y="2539745"/>
            <a:ext cx="139700" cy="2571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55"/>
              </a:lnSpc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774815" y="2539412"/>
            <a:ext cx="5270500" cy="5302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284480">
              <a:lnSpc>
                <a:spcPts val="955"/>
              </a:lnSpc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2021</a:t>
            </a:r>
            <a:endParaRPr sz="900">
              <a:latin typeface="Calibri"/>
              <a:cs typeface="Calibri"/>
            </a:endParaRPr>
          </a:p>
          <a:p>
            <a:pPr marL="284480">
              <a:lnSpc>
                <a:spcPct val="100000"/>
              </a:lnSpc>
              <a:spcBef>
                <a:spcPts val="310"/>
              </a:spcBef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2022</a:t>
            </a:r>
            <a:endParaRPr sz="900">
              <a:latin typeface="Calibri"/>
              <a:cs typeface="Calibri"/>
            </a:endParaRPr>
          </a:p>
          <a:p>
            <a:pPr marL="284480">
              <a:lnSpc>
                <a:spcPct val="100000"/>
              </a:lnSpc>
              <a:spcBef>
                <a:spcPts val="315"/>
              </a:spcBef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2023</a:t>
            </a:r>
            <a:endParaRPr sz="900">
              <a:latin typeface="Calibri"/>
              <a:cs typeface="Calibri"/>
            </a:endParaRPr>
          </a:p>
          <a:p>
            <a:pPr marL="284480">
              <a:lnSpc>
                <a:spcPct val="100000"/>
              </a:lnSpc>
              <a:spcBef>
                <a:spcPts val="310"/>
              </a:spcBef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2024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RKAP</a:t>
            </a: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2025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2026F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2027F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2028F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2029F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2030F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2031F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2032F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2033F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2034F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2035F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2036F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2037F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2038F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2039F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2040F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2041F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2042F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2043F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2044F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2045F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2046F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2047F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2048F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2049F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31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2050F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557643" y="756615"/>
            <a:ext cx="29451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Proyeksi</a:t>
            </a:r>
            <a:r>
              <a:rPr sz="1400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Throughput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dan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 Kapasitas</a:t>
            </a:r>
            <a:r>
              <a:rPr sz="1400" spc="-25" dirty="0">
                <a:solidFill>
                  <a:srgbClr val="585858"/>
                </a:solidFill>
                <a:latin typeface="Calibri"/>
                <a:cs typeface="Calibri"/>
              </a:rPr>
              <a:t> MNP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7656703" y="3214201"/>
            <a:ext cx="243840" cy="62865"/>
          </a:xfrm>
          <a:custGeom>
            <a:avLst/>
            <a:gdLst/>
            <a:ahLst/>
            <a:cxnLst/>
            <a:rect l="l" t="t" r="r" b="b"/>
            <a:pathLst>
              <a:path w="243840" h="62864">
                <a:moveTo>
                  <a:pt x="243840" y="0"/>
                </a:moveTo>
                <a:lnTo>
                  <a:pt x="0" y="0"/>
                </a:lnTo>
                <a:lnTo>
                  <a:pt x="0" y="62779"/>
                </a:lnTo>
                <a:lnTo>
                  <a:pt x="243840" y="62779"/>
                </a:lnTo>
                <a:lnTo>
                  <a:pt x="24384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570214" y="3214201"/>
            <a:ext cx="243840" cy="62865"/>
          </a:xfrm>
          <a:custGeom>
            <a:avLst/>
            <a:gdLst/>
            <a:ahLst/>
            <a:cxnLst/>
            <a:rect l="l" t="t" r="r" b="b"/>
            <a:pathLst>
              <a:path w="243840" h="62864">
                <a:moveTo>
                  <a:pt x="243840" y="0"/>
                </a:moveTo>
                <a:lnTo>
                  <a:pt x="0" y="0"/>
                </a:lnTo>
                <a:lnTo>
                  <a:pt x="0" y="62779"/>
                </a:lnTo>
                <a:lnTo>
                  <a:pt x="243840" y="62779"/>
                </a:lnTo>
                <a:lnTo>
                  <a:pt x="24384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481693" y="3245611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8575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8" name="object 58"/>
          <p:cNvGrpSpPr/>
          <p:nvPr/>
        </p:nvGrpSpPr>
        <p:grpSpPr>
          <a:xfrm>
            <a:off x="6802945" y="4191825"/>
            <a:ext cx="5060315" cy="1188085"/>
            <a:chOff x="6802945" y="4191825"/>
            <a:chExt cx="5060315" cy="1188085"/>
          </a:xfrm>
        </p:grpSpPr>
        <p:sp>
          <p:nvSpPr>
            <p:cNvPr id="59" name="object 59"/>
            <p:cNvSpPr/>
            <p:nvPr/>
          </p:nvSpPr>
          <p:spPr>
            <a:xfrm>
              <a:off x="6856476" y="5317236"/>
              <a:ext cx="716280" cy="48260"/>
            </a:xfrm>
            <a:custGeom>
              <a:avLst/>
              <a:gdLst/>
              <a:ahLst/>
              <a:cxnLst/>
              <a:rect l="l" t="t" r="r" b="b"/>
              <a:pathLst>
                <a:path w="716279" h="48260">
                  <a:moveTo>
                    <a:pt x="65532" y="0"/>
                  </a:moveTo>
                  <a:lnTo>
                    <a:pt x="0" y="0"/>
                  </a:lnTo>
                  <a:lnTo>
                    <a:pt x="0" y="48133"/>
                  </a:lnTo>
                  <a:lnTo>
                    <a:pt x="65532" y="48133"/>
                  </a:lnTo>
                  <a:lnTo>
                    <a:pt x="65532" y="0"/>
                  </a:lnTo>
                  <a:close/>
                </a:path>
                <a:path w="716279" h="48260">
                  <a:moveTo>
                    <a:pt x="228600" y="10668"/>
                  </a:moveTo>
                  <a:lnTo>
                    <a:pt x="163068" y="10668"/>
                  </a:lnTo>
                  <a:lnTo>
                    <a:pt x="163068" y="48133"/>
                  </a:lnTo>
                  <a:lnTo>
                    <a:pt x="228600" y="48133"/>
                  </a:lnTo>
                  <a:lnTo>
                    <a:pt x="228600" y="10668"/>
                  </a:lnTo>
                  <a:close/>
                </a:path>
                <a:path w="716279" h="48260">
                  <a:moveTo>
                    <a:pt x="391668" y="18288"/>
                  </a:moveTo>
                  <a:lnTo>
                    <a:pt x="326136" y="18288"/>
                  </a:lnTo>
                  <a:lnTo>
                    <a:pt x="326136" y="48133"/>
                  </a:lnTo>
                  <a:lnTo>
                    <a:pt x="391668" y="48133"/>
                  </a:lnTo>
                  <a:lnTo>
                    <a:pt x="391668" y="18288"/>
                  </a:lnTo>
                  <a:close/>
                </a:path>
                <a:path w="716279" h="48260">
                  <a:moveTo>
                    <a:pt x="554736" y="12192"/>
                  </a:moveTo>
                  <a:lnTo>
                    <a:pt x="489204" y="12192"/>
                  </a:lnTo>
                  <a:lnTo>
                    <a:pt x="489204" y="48133"/>
                  </a:lnTo>
                  <a:lnTo>
                    <a:pt x="554736" y="48133"/>
                  </a:lnTo>
                  <a:lnTo>
                    <a:pt x="554736" y="12192"/>
                  </a:lnTo>
                  <a:close/>
                </a:path>
                <a:path w="716279" h="48260">
                  <a:moveTo>
                    <a:pt x="716280" y="10668"/>
                  </a:moveTo>
                  <a:lnTo>
                    <a:pt x="652272" y="10668"/>
                  </a:lnTo>
                  <a:lnTo>
                    <a:pt x="652272" y="48133"/>
                  </a:lnTo>
                  <a:lnTo>
                    <a:pt x="716280" y="48133"/>
                  </a:lnTo>
                  <a:lnTo>
                    <a:pt x="716280" y="10668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856476" y="4515611"/>
              <a:ext cx="879475" cy="850265"/>
            </a:xfrm>
            <a:custGeom>
              <a:avLst/>
              <a:gdLst/>
              <a:ahLst/>
              <a:cxnLst/>
              <a:rect l="l" t="t" r="r" b="b"/>
              <a:pathLst>
                <a:path w="879475" h="850264">
                  <a:moveTo>
                    <a:pt x="65532" y="0"/>
                  </a:moveTo>
                  <a:lnTo>
                    <a:pt x="0" y="0"/>
                  </a:lnTo>
                  <a:lnTo>
                    <a:pt x="0" y="801624"/>
                  </a:lnTo>
                  <a:lnTo>
                    <a:pt x="65532" y="801624"/>
                  </a:lnTo>
                  <a:lnTo>
                    <a:pt x="65532" y="0"/>
                  </a:lnTo>
                  <a:close/>
                </a:path>
                <a:path w="879475" h="850264">
                  <a:moveTo>
                    <a:pt x="228600" y="21336"/>
                  </a:moveTo>
                  <a:lnTo>
                    <a:pt x="163068" y="21336"/>
                  </a:lnTo>
                  <a:lnTo>
                    <a:pt x="163068" y="812292"/>
                  </a:lnTo>
                  <a:lnTo>
                    <a:pt x="228600" y="812292"/>
                  </a:lnTo>
                  <a:lnTo>
                    <a:pt x="228600" y="21336"/>
                  </a:lnTo>
                  <a:close/>
                </a:path>
                <a:path w="879475" h="850264">
                  <a:moveTo>
                    <a:pt x="391668" y="68580"/>
                  </a:moveTo>
                  <a:lnTo>
                    <a:pt x="326136" y="68580"/>
                  </a:lnTo>
                  <a:lnTo>
                    <a:pt x="326136" y="819912"/>
                  </a:lnTo>
                  <a:lnTo>
                    <a:pt x="391668" y="819912"/>
                  </a:lnTo>
                  <a:lnTo>
                    <a:pt x="391668" y="68580"/>
                  </a:lnTo>
                  <a:close/>
                </a:path>
                <a:path w="879475" h="850264">
                  <a:moveTo>
                    <a:pt x="554736" y="129540"/>
                  </a:moveTo>
                  <a:lnTo>
                    <a:pt x="489204" y="129540"/>
                  </a:lnTo>
                  <a:lnTo>
                    <a:pt x="489204" y="813816"/>
                  </a:lnTo>
                  <a:lnTo>
                    <a:pt x="554736" y="813816"/>
                  </a:lnTo>
                  <a:lnTo>
                    <a:pt x="554736" y="129540"/>
                  </a:lnTo>
                  <a:close/>
                </a:path>
                <a:path w="879475" h="850264">
                  <a:moveTo>
                    <a:pt x="716280" y="144780"/>
                  </a:moveTo>
                  <a:lnTo>
                    <a:pt x="652272" y="144780"/>
                  </a:lnTo>
                  <a:lnTo>
                    <a:pt x="652272" y="812292"/>
                  </a:lnTo>
                  <a:lnTo>
                    <a:pt x="716280" y="812292"/>
                  </a:lnTo>
                  <a:lnTo>
                    <a:pt x="716280" y="144780"/>
                  </a:lnTo>
                  <a:close/>
                </a:path>
                <a:path w="879475" h="850264">
                  <a:moveTo>
                    <a:pt x="879348" y="211836"/>
                  </a:moveTo>
                  <a:lnTo>
                    <a:pt x="815340" y="211836"/>
                  </a:lnTo>
                  <a:lnTo>
                    <a:pt x="815340" y="849757"/>
                  </a:lnTo>
                  <a:lnTo>
                    <a:pt x="879348" y="849757"/>
                  </a:lnTo>
                  <a:lnTo>
                    <a:pt x="879348" y="211836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6807707" y="5365369"/>
              <a:ext cx="5050790" cy="0"/>
            </a:xfrm>
            <a:custGeom>
              <a:avLst/>
              <a:gdLst/>
              <a:ahLst/>
              <a:cxnLst/>
              <a:rect l="l" t="t" r="r" b="b"/>
              <a:pathLst>
                <a:path w="5050790">
                  <a:moveTo>
                    <a:pt x="0" y="0"/>
                  </a:moveTo>
                  <a:lnTo>
                    <a:pt x="5050790" y="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889114" y="4206113"/>
              <a:ext cx="4888230" cy="1159510"/>
            </a:xfrm>
            <a:custGeom>
              <a:avLst/>
              <a:gdLst/>
              <a:ahLst/>
              <a:cxnLst/>
              <a:rect l="l" t="t" r="r" b="b"/>
              <a:pathLst>
                <a:path w="4888230" h="1159510">
                  <a:moveTo>
                    <a:pt x="0" y="0"/>
                  </a:moveTo>
                  <a:lnTo>
                    <a:pt x="162432" y="0"/>
                  </a:lnTo>
                  <a:lnTo>
                    <a:pt x="325500" y="0"/>
                  </a:lnTo>
                  <a:lnTo>
                    <a:pt x="488568" y="0"/>
                  </a:lnTo>
                  <a:lnTo>
                    <a:pt x="651636" y="387223"/>
                  </a:lnTo>
                  <a:lnTo>
                    <a:pt x="814704" y="387223"/>
                  </a:lnTo>
                  <a:lnTo>
                    <a:pt x="977773" y="1159256"/>
                  </a:lnTo>
                  <a:lnTo>
                    <a:pt x="1140840" y="1159256"/>
                  </a:lnTo>
                  <a:lnTo>
                    <a:pt x="4725288" y="1159256"/>
                  </a:lnTo>
                  <a:lnTo>
                    <a:pt x="4887849" y="1159256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6590030" y="5271642"/>
            <a:ext cx="355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585858"/>
                </a:solidFill>
                <a:latin typeface="Calibri"/>
                <a:cs typeface="Calibri"/>
              </a:rPr>
              <a:t>-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6300208" y="3917503"/>
            <a:ext cx="377190" cy="135128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2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800.000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700.000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600.000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500.000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400.000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300.000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200.000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100.000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829932" y="5426151"/>
            <a:ext cx="5028565" cy="5302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285115">
              <a:lnSpc>
                <a:spcPts val="955"/>
              </a:lnSpc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2020</a:t>
            </a:r>
            <a:endParaRPr sz="900">
              <a:latin typeface="Calibri"/>
              <a:cs typeface="Calibri"/>
            </a:endParaRPr>
          </a:p>
          <a:p>
            <a:pPr marL="285115">
              <a:lnSpc>
                <a:spcPct val="100000"/>
              </a:lnSpc>
              <a:spcBef>
                <a:spcPts val="200"/>
              </a:spcBef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2021</a:t>
            </a:r>
            <a:endParaRPr sz="900">
              <a:latin typeface="Calibri"/>
              <a:cs typeface="Calibri"/>
            </a:endParaRPr>
          </a:p>
          <a:p>
            <a:pPr marL="285115">
              <a:lnSpc>
                <a:spcPct val="100000"/>
              </a:lnSpc>
              <a:spcBef>
                <a:spcPts val="204"/>
              </a:spcBef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2022</a:t>
            </a:r>
            <a:endParaRPr sz="900">
              <a:latin typeface="Calibri"/>
              <a:cs typeface="Calibri"/>
            </a:endParaRPr>
          </a:p>
          <a:p>
            <a:pPr marL="285115">
              <a:lnSpc>
                <a:spcPct val="100000"/>
              </a:lnSpc>
              <a:spcBef>
                <a:spcPts val="204"/>
              </a:spcBef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2023</a:t>
            </a:r>
            <a:endParaRPr sz="900">
              <a:latin typeface="Calibri"/>
              <a:cs typeface="Calibri"/>
            </a:endParaRPr>
          </a:p>
          <a:p>
            <a:pPr marL="285115">
              <a:lnSpc>
                <a:spcPct val="100000"/>
              </a:lnSpc>
              <a:spcBef>
                <a:spcPts val="200"/>
              </a:spcBef>
            </a:pP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2024</a:t>
            </a:r>
            <a:endParaRPr sz="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RKAP</a:t>
            </a: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2025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2026F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2027F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2028F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2029F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2030F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2031F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2032F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2033F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2034F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2035F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2036F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2037F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2038F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2039F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2040F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2041F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2042F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2043F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2044F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2045F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2046F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2047F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2048F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4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2049F</a:t>
            </a:r>
            <a:endParaRPr sz="900">
              <a:latin typeface="Calibri"/>
              <a:cs typeface="Calibri"/>
            </a:endParaRPr>
          </a:p>
          <a:p>
            <a:pPr marL="232410">
              <a:lnSpc>
                <a:spcPct val="100000"/>
              </a:lnSpc>
              <a:spcBef>
                <a:spcPts val="200"/>
              </a:spcBef>
            </a:pP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2050F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7752588" y="6100314"/>
            <a:ext cx="243840" cy="62865"/>
          </a:xfrm>
          <a:custGeom>
            <a:avLst/>
            <a:gdLst/>
            <a:ahLst/>
            <a:cxnLst/>
            <a:rect l="l" t="t" r="r" b="b"/>
            <a:pathLst>
              <a:path w="243840" h="62864">
                <a:moveTo>
                  <a:pt x="243840" y="0"/>
                </a:moveTo>
                <a:lnTo>
                  <a:pt x="0" y="0"/>
                </a:lnTo>
                <a:lnTo>
                  <a:pt x="0" y="62779"/>
                </a:lnTo>
                <a:lnTo>
                  <a:pt x="243840" y="62779"/>
                </a:lnTo>
                <a:lnTo>
                  <a:pt x="24384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645270" y="6100314"/>
            <a:ext cx="243840" cy="62865"/>
          </a:xfrm>
          <a:custGeom>
            <a:avLst/>
            <a:gdLst/>
            <a:ahLst/>
            <a:cxnLst/>
            <a:rect l="l" t="t" r="r" b="b"/>
            <a:pathLst>
              <a:path w="243840" h="62864">
                <a:moveTo>
                  <a:pt x="243840" y="0"/>
                </a:moveTo>
                <a:lnTo>
                  <a:pt x="0" y="0"/>
                </a:lnTo>
                <a:lnTo>
                  <a:pt x="0" y="62779"/>
                </a:lnTo>
                <a:lnTo>
                  <a:pt x="243840" y="62779"/>
                </a:lnTo>
                <a:lnTo>
                  <a:pt x="24384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9535921" y="6131712"/>
            <a:ext cx="243840" cy="0"/>
          </a:xfrm>
          <a:custGeom>
            <a:avLst/>
            <a:gdLst/>
            <a:ahLst/>
            <a:cxnLst/>
            <a:rect l="l" t="t" r="r" b="b"/>
            <a:pathLst>
              <a:path w="243840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6645592" y="1357312"/>
            <a:ext cx="5301615" cy="1156970"/>
            <a:chOff x="6645592" y="1357312"/>
            <a:chExt cx="5301615" cy="1156970"/>
          </a:xfrm>
        </p:grpSpPr>
        <p:sp>
          <p:nvSpPr>
            <p:cNvPr id="70" name="object 70"/>
            <p:cNvSpPr/>
            <p:nvPr/>
          </p:nvSpPr>
          <p:spPr>
            <a:xfrm>
              <a:off x="6659880" y="1371600"/>
              <a:ext cx="5273040" cy="876300"/>
            </a:xfrm>
            <a:custGeom>
              <a:avLst/>
              <a:gdLst/>
              <a:ahLst/>
              <a:cxnLst/>
              <a:rect l="l" t="t" r="r" b="b"/>
              <a:pathLst>
                <a:path w="5273040" h="876300">
                  <a:moveTo>
                    <a:pt x="0" y="876300"/>
                  </a:moveTo>
                  <a:lnTo>
                    <a:pt x="891540" y="876300"/>
                  </a:lnTo>
                  <a:lnTo>
                    <a:pt x="891540" y="716279"/>
                  </a:lnTo>
                  <a:lnTo>
                    <a:pt x="1257300" y="716279"/>
                  </a:lnTo>
                  <a:lnTo>
                    <a:pt x="1257300" y="480060"/>
                  </a:lnTo>
                  <a:lnTo>
                    <a:pt x="3550920" y="480060"/>
                  </a:lnTo>
                  <a:lnTo>
                    <a:pt x="3550920" y="0"/>
                  </a:lnTo>
                  <a:lnTo>
                    <a:pt x="5273040" y="0"/>
                  </a:lnTo>
                </a:path>
              </a:pathLst>
            </a:custGeom>
            <a:ln w="2857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630160" y="1971040"/>
              <a:ext cx="182880" cy="533400"/>
            </a:xfrm>
            <a:custGeom>
              <a:avLst/>
              <a:gdLst/>
              <a:ahLst/>
              <a:cxnLst/>
              <a:rect l="l" t="t" r="r" b="b"/>
              <a:pathLst>
                <a:path w="182879" h="533400">
                  <a:moveTo>
                    <a:pt x="0" y="30480"/>
                  </a:moveTo>
                  <a:lnTo>
                    <a:pt x="2387" y="18591"/>
                  </a:lnTo>
                  <a:lnTo>
                    <a:pt x="8905" y="8905"/>
                  </a:lnTo>
                  <a:lnTo>
                    <a:pt x="18591" y="2387"/>
                  </a:lnTo>
                  <a:lnTo>
                    <a:pt x="30480" y="0"/>
                  </a:lnTo>
                  <a:lnTo>
                    <a:pt x="152400" y="0"/>
                  </a:lnTo>
                  <a:lnTo>
                    <a:pt x="164288" y="2387"/>
                  </a:lnTo>
                  <a:lnTo>
                    <a:pt x="173974" y="8905"/>
                  </a:lnTo>
                  <a:lnTo>
                    <a:pt x="180492" y="18591"/>
                  </a:lnTo>
                  <a:lnTo>
                    <a:pt x="182880" y="30480"/>
                  </a:lnTo>
                  <a:lnTo>
                    <a:pt x="182880" y="502920"/>
                  </a:lnTo>
                  <a:lnTo>
                    <a:pt x="180492" y="514808"/>
                  </a:lnTo>
                  <a:lnTo>
                    <a:pt x="173974" y="524494"/>
                  </a:lnTo>
                  <a:lnTo>
                    <a:pt x="164288" y="531012"/>
                  </a:lnTo>
                  <a:lnTo>
                    <a:pt x="152400" y="533400"/>
                  </a:lnTo>
                  <a:lnTo>
                    <a:pt x="30480" y="533400"/>
                  </a:lnTo>
                  <a:lnTo>
                    <a:pt x="18591" y="531012"/>
                  </a:lnTo>
                  <a:lnTo>
                    <a:pt x="8905" y="524494"/>
                  </a:lnTo>
                  <a:lnTo>
                    <a:pt x="2387" y="514808"/>
                  </a:lnTo>
                  <a:lnTo>
                    <a:pt x="0" y="502920"/>
                  </a:lnTo>
                  <a:lnTo>
                    <a:pt x="0" y="30480"/>
                  </a:lnTo>
                  <a:close/>
                </a:path>
              </a:pathLst>
            </a:custGeom>
            <a:ln w="190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2" name="object 72"/>
          <p:cNvGrpSpPr/>
          <p:nvPr/>
        </p:nvGrpSpPr>
        <p:grpSpPr>
          <a:xfrm>
            <a:off x="6848792" y="4186872"/>
            <a:ext cx="4920615" cy="1604645"/>
            <a:chOff x="6848792" y="4186872"/>
            <a:chExt cx="4920615" cy="1604645"/>
          </a:xfrm>
        </p:grpSpPr>
        <p:sp>
          <p:nvSpPr>
            <p:cNvPr id="73" name="object 73"/>
            <p:cNvSpPr/>
            <p:nvPr/>
          </p:nvSpPr>
          <p:spPr>
            <a:xfrm>
              <a:off x="6863080" y="4201159"/>
              <a:ext cx="4892040" cy="1173480"/>
            </a:xfrm>
            <a:custGeom>
              <a:avLst/>
              <a:gdLst/>
              <a:ahLst/>
              <a:cxnLst/>
              <a:rect l="l" t="t" r="r" b="b"/>
              <a:pathLst>
                <a:path w="4892040" h="1173479">
                  <a:moveTo>
                    <a:pt x="0" y="0"/>
                  </a:moveTo>
                  <a:lnTo>
                    <a:pt x="508000" y="0"/>
                  </a:lnTo>
                  <a:lnTo>
                    <a:pt x="508000" y="375919"/>
                  </a:lnTo>
                  <a:lnTo>
                    <a:pt x="894079" y="375919"/>
                  </a:lnTo>
                  <a:lnTo>
                    <a:pt x="894079" y="1173480"/>
                  </a:lnTo>
                  <a:lnTo>
                    <a:pt x="4892040" y="1173480"/>
                  </a:lnTo>
                </a:path>
              </a:pathLst>
            </a:custGeom>
            <a:ln w="28575">
              <a:solidFill>
                <a:srgbClr val="00AF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792720" y="5248401"/>
              <a:ext cx="182880" cy="534035"/>
            </a:xfrm>
            <a:custGeom>
              <a:avLst/>
              <a:gdLst/>
              <a:ahLst/>
              <a:cxnLst/>
              <a:rect l="l" t="t" r="r" b="b"/>
              <a:pathLst>
                <a:path w="182879" h="534035">
                  <a:moveTo>
                    <a:pt x="0" y="30480"/>
                  </a:moveTo>
                  <a:lnTo>
                    <a:pt x="2387" y="18645"/>
                  </a:lnTo>
                  <a:lnTo>
                    <a:pt x="8905" y="8953"/>
                  </a:lnTo>
                  <a:lnTo>
                    <a:pt x="18591" y="2405"/>
                  </a:lnTo>
                  <a:lnTo>
                    <a:pt x="30479" y="0"/>
                  </a:lnTo>
                  <a:lnTo>
                    <a:pt x="152400" y="0"/>
                  </a:lnTo>
                  <a:lnTo>
                    <a:pt x="164288" y="2405"/>
                  </a:lnTo>
                  <a:lnTo>
                    <a:pt x="173974" y="8953"/>
                  </a:lnTo>
                  <a:lnTo>
                    <a:pt x="180492" y="18645"/>
                  </a:lnTo>
                  <a:lnTo>
                    <a:pt x="182879" y="30480"/>
                  </a:lnTo>
                  <a:lnTo>
                    <a:pt x="182879" y="502958"/>
                  </a:lnTo>
                  <a:lnTo>
                    <a:pt x="180492" y="514819"/>
                  </a:lnTo>
                  <a:lnTo>
                    <a:pt x="173974" y="524508"/>
                  </a:lnTo>
                  <a:lnTo>
                    <a:pt x="164288" y="531041"/>
                  </a:lnTo>
                  <a:lnTo>
                    <a:pt x="152400" y="533438"/>
                  </a:lnTo>
                  <a:lnTo>
                    <a:pt x="30479" y="533438"/>
                  </a:lnTo>
                  <a:lnTo>
                    <a:pt x="18591" y="531041"/>
                  </a:lnTo>
                  <a:lnTo>
                    <a:pt x="8905" y="524508"/>
                  </a:lnTo>
                  <a:lnTo>
                    <a:pt x="2387" y="514819"/>
                  </a:lnTo>
                  <a:lnTo>
                    <a:pt x="0" y="502958"/>
                  </a:lnTo>
                  <a:lnTo>
                    <a:pt x="0" y="30480"/>
                  </a:lnTo>
                  <a:close/>
                </a:path>
              </a:pathLst>
            </a:custGeom>
            <a:ln w="1904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5" name="object 75"/>
          <p:cNvSpPr txBox="1"/>
          <p:nvPr/>
        </p:nvSpPr>
        <p:spPr>
          <a:xfrm>
            <a:off x="7710043" y="2871978"/>
            <a:ext cx="2750185" cy="4419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Calibri"/>
                <a:cs typeface="Calibri"/>
              </a:rPr>
              <a:t>Cargo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dari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TPM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berpindah</a:t>
            </a:r>
            <a:r>
              <a:rPr sz="1050" spc="-5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seluruhnya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di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20" dirty="0">
                <a:latin typeface="Calibri"/>
                <a:cs typeface="Calibri"/>
              </a:rPr>
              <a:t>2026</a:t>
            </a:r>
            <a:endParaRPr sz="1050">
              <a:latin typeface="Calibri"/>
              <a:cs typeface="Calibri"/>
            </a:endParaRPr>
          </a:p>
          <a:p>
            <a:pPr marL="217170">
              <a:lnSpc>
                <a:spcPct val="100000"/>
              </a:lnSpc>
              <a:spcBef>
                <a:spcPts val="935"/>
              </a:spcBef>
              <a:tabLst>
                <a:tab pos="1130300" algn="l"/>
                <a:tab pos="2042160" algn="l"/>
              </a:tabLst>
            </a:pP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MNP</a:t>
            </a: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Inter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	MNP</a:t>
            </a: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Dom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	Kapasitas</a:t>
            </a:r>
            <a:r>
              <a:rPr sz="9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MNP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801482" y="5724233"/>
            <a:ext cx="2693035" cy="476884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1050" dirty="0">
                <a:latin typeface="Calibri"/>
                <a:cs typeface="Calibri"/>
              </a:rPr>
              <a:t>Cargo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dari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TPM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berpindah</a:t>
            </a:r>
            <a:r>
              <a:rPr sz="1050" spc="-5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seluruhnya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di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20" dirty="0">
                <a:latin typeface="Calibri"/>
                <a:cs typeface="Calibri"/>
              </a:rPr>
              <a:t>2026</a:t>
            </a:r>
            <a:endParaRPr sz="1050">
              <a:latin typeface="Calibri"/>
              <a:cs typeface="Calibri"/>
            </a:endParaRPr>
          </a:p>
          <a:p>
            <a:pPr marL="221615">
              <a:lnSpc>
                <a:spcPct val="100000"/>
              </a:lnSpc>
              <a:spcBef>
                <a:spcPts val="555"/>
              </a:spcBef>
              <a:tabLst>
                <a:tab pos="1114425" algn="l"/>
                <a:tab pos="2004695" algn="l"/>
              </a:tabLst>
            </a:pP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TPM</a:t>
            </a: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spc="-10" dirty="0">
                <a:solidFill>
                  <a:srgbClr val="585858"/>
                </a:solidFill>
                <a:latin typeface="Calibri"/>
                <a:cs typeface="Calibri"/>
              </a:rPr>
              <a:t>Inter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	TPM</a:t>
            </a:r>
            <a:r>
              <a:rPr sz="90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Dom</a:t>
            </a:r>
            <a:r>
              <a:rPr sz="900" dirty="0">
                <a:solidFill>
                  <a:srgbClr val="585858"/>
                </a:solidFill>
                <a:latin typeface="Calibri"/>
                <a:cs typeface="Calibri"/>
              </a:rPr>
              <a:t>	Kapasitas</a:t>
            </a:r>
            <a:r>
              <a:rPr sz="900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900" spc="-25" dirty="0">
                <a:solidFill>
                  <a:srgbClr val="585858"/>
                </a:solidFill>
                <a:latin typeface="Calibri"/>
                <a:cs typeface="Calibri"/>
              </a:rPr>
              <a:t>TPM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9664827" y="6116777"/>
            <a:ext cx="150495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495" y="0"/>
                </a:lnTo>
              </a:path>
            </a:pathLst>
          </a:custGeom>
          <a:ln w="1905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6560057" y="1865122"/>
            <a:ext cx="89090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Kapasitas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1A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500.000</a:t>
            </a:r>
            <a:r>
              <a:rPr sz="1000" b="1" spc="1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Teus/th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801357" y="1338834"/>
            <a:ext cx="140081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Kapasitas</a:t>
            </a:r>
            <a:r>
              <a:rPr sz="1000" b="1" spc="-4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1A+Sebagian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1B</a:t>
            </a:r>
            <a:endParaRPr sz="1000">
              <a:latin typeface="Calibri"/>
              <a:cs typeface="Calibri"/>
            </a:endParaRPr>
          </a:p>
          <a:p>
            <a:pPr marL="266700">
              <a:lnSpc>
                <a:spcPct val="100000"/>
              </a:lnSpc>
            </a:pPr>
            <a:r>
              <a:rPr sz="1000" b="1" spc="-10" dirty="0">
                <a:latin typeface="Calibri"/>
                <a:cs typeface="Calibri"/>
              </a:rPr>
              <a:t>930.000</a:t>
            </a:r>
            <a:r>
              <a:rPr sz="1000" b="1" spc="1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Teus/th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627111" y="1699641"/>
            <a:ext cx="112395" cy="356870"/>
          </a:xfrm>
          <a:custGeom>
            <a:avLst/>
            <a:gdLst/>
            <a:ahLst/>
            <a:cxnLst/>
            <a:rect l="l" t="t" r="r" b="b"/>
            <a:pathLst>
              <a:path w="112395" h="356869">
                <a:moveTo>
                  <a:pt x="72394" y="283562"/>
                </a:moveTo>
                <a:lnTo>
                  <a:pt x="38608" y="292226"/>
                </a:lnTo>
                <a:lnTo>
                  <a:pt x="94488" y="356616"/>
                </a:lnTo>
                <a:lnTo>
                  <a:pt x="107536" y="295910"/>
                </a:lnTo>
                <a:lnTo>
                  <a:pt x="75565" y="295910"/>
                </a:lnTo>
                <a:lnTo>
                  <a:pt x="72394" y="283562"/>
                </a:lnTo>
                <a:close/>
              </a:path>
              <a:path w="112395" h="356869">
                <a:moveTo>
                  <a:pt x="78625" y="281964"/>
                </a:moveTo>
                <a:lnTo>
                  <a:pt x="72394" y="283562"/>
                </a:lnTo>
                <a:lnTo>
                  <a:pt x="75565" y="295910"/>
                </a:lnTo>
                <a:lnTo>
                  <a:pt x="81788" y="294259"/>
                </a:lnTo>
                <a:lnTo>
                  <a:pt x="78625" y="281964"/>
                </a:lnTo>
                <a:close/>
              </a:path>
              <a:path w="112395" h="356869">
                <a:moveTo>
                  <a:pt x="112395" y="273304"/>
                </a:moveTo>
                <a:lnTo>
                  <a:pt x="78625" y="281964"/>
                </a:lnTo>
                <a:lnTo>
                  <a:pt x="81788" y="294259"/>
                </a:lnTo>
                <a:lnTo>
                  <a:pt x="75565" y="295910"/>
                </a:lnTo>
                <a:lnTo>
                  <a:pt x="107536" y="295910"/>
                </a:lnTo>
                <a:lnTo>
                  <a:pt x="112395" y="273304"/>
                </a:lnTo>
                <a:close/>
              </a:path>
              <a:path w="112395" h="356869">
                <a:moveTo>
                  <a:pt x="6096" y="0"/>
                </a:moveTo>
                <a:lnTo>
                  <a:pt x="0" y="1650"/>
                </a:lnTo>
                <a:lnTo>
                  <a:pt x="72394" y="283562"/>
                </a:lnTo>
                <a:lnTo>
                  <a:pt x="78625" y="281964"/>
                </a:lnTo>
                <a:lnTo>
                  <a:pt x="60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8917940" y="1210183"/>
            <a:ext cx="7594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Kapasitas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1A+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8614664" y="1362583"/>
            <a:ext cx="136588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3215" marR="5080" indent="-311150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Sebagian</a:t>
            </a:r>
            <a:r>
              <a:rPr sz="1000" b="1" spc="-50" dirty="0">
                <a:latin typeface="Calibri"/>
                <a:cs typeface="Calibri"/>
              </a:rPr>
              <a:t> </a:t>
            </a:r>
            <a:r>
              <a:rPr sz="1000" b="1" dirty="0">
                <a:latin typeface="Calibri"/>
                <a:cs typeface="Calibri"/>
              </a:rPr>
              <a:t>1B+Sebagian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1C</a:t>
            </a:r>
            <a:r>
              <a:rPr sz="1000" b="1" dirty="0">
                <a:latin typeface="Calibri"/>
                <a:cs typeface="Calibri"/>
              </a:rPr>
              <a:t> 1,3 Jt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Teus/th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10785093" y="847724"/>
            <a:ext cx="759460" cy="482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000" b="1" dirty="0">
                <a:latin typeface="Calibri"/>
                <a:cs typeface="Calibri"/>
              </a:rPr>
              <a:t>Kapasitas</a:t>
            </a:r>
            <a:r>
              <a:rPr sz="1000" b="1" spc="-30" dirty="0">
                <a:latin typeface="Calibri"/>
                <a:cs typeface="Calibri"/>
              </a:rPr>
              <a:t> </a:t>
            </a:r>
            <a:r>
              <a:rPr sz="1000" b="1" spc="-25" dirty="0">
                <a:latin typeface="Calibri"/>
                <a:cs typeface="Calibri"/>
              </a:rPr>
              <a:t>1A+</a:t>
            </a:r>
            <a:r>
              <a:rPr sz="1000" b="1" spc="-10" dirty="0">
                <a:latin typeface="Calibri"/>
                <a:cs typeface="Calibri"/>
              </a:rPr>
              <a:t> 1B+1C</a:t>
            </a:r>
            <a:endParaRPr sz="10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</a:pPr>
            <a:r>
              <a:rPr sz="1000" b="1" dirty="0">
                <a:latin typeface="Calibri"/>
                <a:cs typeface="Calibri"/>
              </a:rPr>
              <a:t>2,5 Jt</a:t>
            </a:r>
            <a:r>
              <a:rPr sz="1000" b="1" spc="-2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Teus/th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6805041" y="3643629"/>
            <a:ext cx="3749040" cy="501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5185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Proyeksi</a:t>
            </a:r>
            <a:r>
              <a:rPr sz="1400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Throughput</a:t>
            </a:r>
            <a:r>
              <a:rPr sz="1400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585858"/>
                </a:solidFill>
                <a:latin typeface="Calibri"/>
                <a:cs typeface="Calibri"/>
              </a:rPr>
              <a:t>dan</a:t>
            </a:r>
            <a:r>
              <a:rPr sz="1400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585858"/>
                </a:solidFill>
                <a:latin typeface="Calibri"/>
                <a:cs typeface="Calibri"/>
              </a:rPr>
              <a:t>Kapasitas</a:t>
            </a:r>
            <a:r>
              <a:rPr sz="1400" spc="-25" dirty="0">
                <a:solidFill>
                  <a:srgbClr val="585858"/>
                </a:solidFill>
                <a:latin typeface="Calibri"/>
                <a:cs typeface="Calibri"/>
              </a:rPr>
              <a:t> TPM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sz="1000" b="1" spc="-10" dirty="0">
                <a:latin typeface="Calibri"/>
                <a:cs typeface="Calibri"/>
              </a:rPr>
              <a:t>700.000</a:t>
            </a:r>
            <a:r>
              <a:rPr sz="1000" b="1" spc="1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teus/th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7407020" y="4310888"/>
            <a:ext cx="8724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latin typeface="Calibri"/>
                <a:cs typeface="Calibri"/>
              </a:rPr>
              <a:t>466.000</a:t>
            </a:r>
            <a:r>
              <a:rPr sz="1000" b="1" spc="15" dirty="0">
                <a:latin typeface="Calibri"/>
                <a:cs typeface="Calibri"/>
              </a:rPr>
              <a:t> </a:t>
            </a:r>
            <a:r>
              <a:rPr sz="1000" b="1" spc="-10" dirty="0">
                <a:latin typeface="Calibri"/>
                <a:cs typeface="Calibri"/>
              </a:rPr>
              <a:t>teus/th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062A79A5-99B0-C321-2D91-D9AB90120E76}"/>
              </a:ext>
            </a:extLst>
          </p:cNvPr>
          <p:cNvSpPr/>
          <p:nvPr/>
        </p:nvSpPr>
        <p:spPr>
          <a:xfrm>
            <a:off x="-31616" y="0"/>
            <a:ext cx="1398977" cy="584606"/>
          </a:xfrm>
          <a:prstGeom prst="rect">
            <a:avLst/>
          </a:prstGeom>
          <a:solidFill>
            <a:srgbClr val="20A0DA"/>
          </a:solidFill>
          <a:ln>
            <a:solidFill>
              <a:srgbClr val="1449AD"/>
            </a:solidFill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351F6E3C-5C94-954D-29A4-B0AF159CA9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172"/>
            <a:ext cx="1318363" cy="39537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8EE375CC-867B-7242-B0DC-3C3FDE4BE7C3}"/>
              </a:ext>
            </a:extLst>
          </p:cNvPr>
          <p:cNvSpPr txBox="1">
            <a:spLocks/>
          </p:cNvSpPr>
          <p:nvPr/>
        </p:nvSpPr>
        <p:spPr>
          <a:xfrm>
            <a:off x="2590800" y="21771"/>
            <a:ext cx="7288910" cy="532511"/>
          </a:xfrm>
          <a:prstGeom prst="rect">
            <a:avLst/>
          </a:prstGeom>
        </p:spPr>
        <p:txBody>
          <a:bodyPr vert="horz" wrap="square" lIns="0" tIns="125984" rIns="0" bIns="0" rtlCol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535305">
              <a:spcBef>
                <a:spcPts val="95"/>
              </a:spcBef>
            </a:pPr>
            <a:r>
              <a:rPr lang="en-ID" dirty="0"/>
              <a:t>Update</a:t>
            </a:r>
            <a:r>
              <a:rPr lang="en-ID" spc="-30" dirty="0"/>
              <a:t> </a:t>
            </a:r>
            <a:r>
              <a:rPr lang="en-ID" dirty="0" err="1"/>
              <a:t>Proporsi</a:t>
            </a:r>
            <a:r>
              <a:rPr lang="en-ID" spc="-35" dirty="0"/>
              <a:t> </a:t>
            </a:r>
            <a:r>
              <a:rPr lang="en-ID" dirty="0"/>
              <a:t>Throughput</a:t>
            </a:r>
            <a:r>
              <a:rPr lang="en-ID" spc="-20" dirty="0"/>
              <a:t> </a:t>
            </a:r>
            <a:r>
              <a:rPr lang="en-ID" dirty="0"/>
              <a:t>dan</a:t>
            </a:r>
            <a:r>
              <a:rPr lang="en-ID" spc="-40" dirty="0"/>
              <a:t> </a:t>
            </a:r>
            <a:r>
              <a:rPr lang="en-ID" dirty="0" err="1"/>
              <a:t>Kunjungan</a:t>
            </a:r>
            <a:r>
              <a:rPr lang="en-ID" spc="-25" dirty="0"/>
              <a:t> </a:t>
            </a:r>
            <a:r>
              <a:rPr lang="en-ID" dirty="0"/>
              <a:t>Kapal</a:t>
            </a:r>
            <a:r>
              <a:rPr lang="en-ID" spc="-40" dirty="0"/>
              <a:t> </a:t>
            </a:r>
            <a:r>
              <a:rPr lang="en-ID" dirty="0"/>
              <a:t>di</a:t>
            </a:r>
            <a:r>
              <a:rPr lang="en-ID" spc="-40" dirty="0"/>
              <a:t> </a:t>
            </a:r>
            <a:r>
              <a:rPr lang="en-ID" dirty="0"/>
              <a:t>TPM</a:t>
            </a:r>
            <a:r>
              <a:rPr lang="en-ID" spc="-35" dirty="0"/>
              <a:t> </a:t>
            </a:r>
            <a:r>
              <a:rPr lang="en-ID" dirty="0"/>
              <a:t>dan</a:t>
            </a:r>
            <a:r>
              <a:rPr lang="en-ID" spc="-45" dirty="0"/>
              <a:t> </a:t>
            </a:r>
            <a:r>
              <a:rPr lang="en-ID" spc="-25" dirty="0"/>
              <a:t>MNP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198468C-F3D5-0BC8-67BB-6B31B4008D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2929345"/>
              </p:ext>
            </p:extLst>
          </p:nvPr>
        </p:nvGraphicFramePr>
        <p:xfrm>
          <a:off x="203200" y="1488620"/>
          <a:ext cx="5479143" cy="3978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953C790-99BC-8E8C-BE00-E2011E7C20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9696919"/>
              </p:ext>
            </p:extLst>
          </p:nvPr>
        </p:nvGraphicFramePr>
        <p:xfrm>
          <a:off x="6085114" y="1434192"/>
          <a:ext cx="5892799" cy="4033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bject 76">
            <a:extLst>
              <a:ext uri="{FF2B5EF4-FFF2-40B4-BE49-F238E27FC236}">
                <a16:creationId xmlns:a16="http://schemas.microsoft.com/office/drawing/2014/main" id="{C5BAC2B2-D359-4526-8E3F-FB8CC897ED80}"/>
              </a:ext>
            </a:extLst>
          </p:cNvPr>
          <p:cNvSpPr txBox="1"/>
          <p:nvPr/>
        </p:nvSpPr>
        <p:spPr>
          <a:xfrm>
            <a:off x="8001000" y="1139138"/>
            <a:ext cx="22021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Ship</a:t>
            </a:r>
            <a:r>
              <a:rPr sz="14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Call</a:t>
            </a:r>
            <a:r>
              <a:rPr sz="1400" b="1" spc="-3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Makassar</a:t>
            </a:r>
            <a:r>
              <a:rPr sz="1400" b="1" spc="-4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2025</a:t>
            </a:r>
            <a:r>
              <a:rPr sz="14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85858"/>
                </a:solidFill>
                <a:latin typeface="Calibri"/>
                <a:cs typeface="Calibri"/>
              </a:rPr>
              <a:t>(call)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7" name="object 24">
            <a:extLst>
              <a:ext uri="{FF2B5EF4-FFF2-40B4-BE49-F238E27FC236}">
                <a16:creationId xmlns:a16="http://schemas.microsoft.com/office/drawing/2014/main" id="{45BB8303-8F47-A90E-A0DB-60ABCB8AAFC2}"/>
              </a:ext>
            </a:extLst>
          </p:cNvPr>
          <p:cNvSpPr txBox="1"/>
          <p:nvPr/>
        </p:nvSpPr>
        <p:spPr>
          <a:xfrm>
            <a:off x="1787779" y="1218057"/>
            <a:ext cx="25228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Throughput</a:t>
            </a:r>
            <a:r>
              <a:rPr sz="14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85858"/>
                </a:solidFill>
                <a:latin typeface="Calibri"/>
                <a:cs typeface="Calibri"/>
              </a:rPr>
              <a:t>Makassar</a:t>
            </a:r>
            <a:r>
              <a:rPr sz="1400" b="1" spc="-5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858"/>
                </a:solidFill>
                <a:latin typeface="Calibri"/>
                <a:cs typeface="Calibri"/>
              </a:rPr>
              <a:t>2025</a:t>
            </a:r>
            <a:r>
              <a:rPr sz="1400" b="1" spc="-20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85858"/>
                </a:solidFill>
                <a:latin typeface="Calibri"/>
                <a:cs typeface="Calibri"/>
              </a:rPr>
              <a:t>(Teus)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8FC35D-BFB5-FF04-E8AC-CC46A9301C5B}"/>
              </a:ext>
            </a:extLst>
          </p:cNvPr>
          <p:cNvSpPr/>
          <p:nvPr/>
        </p:nvSpPr>
        <p:spPr>
          <a:xfrm>
            <a:off x="-31616" y="0"/>
            <a:ext cx="1398977" cy="584606"/>
          </a:xfrm>
          <a:prstGeom prst="rect">
            <a:avLst/>
          </a:prstGeom>
          <a:solidFill>
            <a:srgbClr val="20A0DA"/>
          </a:solidFill>
          <a:ln>
            <a:solidFill>
              <a:srgbClr val="1449AD"/>
            </a:solidFill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B2C75A-D107-8B4E-DCB8-BEF3B709AB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172"/>
            <a:ext cx="1318363" cy="39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040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194557"/>
            <a:ext cx="12192000" cy="466343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" y="6576061"/>
            <a:ext cx="10078720" cy="281940"/>
            <a:chOff x="1" y="6576061"/>
            <a:chExt cx="10078720" cy="2819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" y="6635330"/>
              <a:ext cx="10078719" cy="22266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1297" y="6576061"/>
              <a:ext cx="1019263" cy="27560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45999" y="6474942"/>
            <a:ext cx="11563350" cy="340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1335"/>
              </a:lnSpc>
            </a:pPr>
            <a:r>
              <a:rPr sz="1400" b="1" spc="-25" dirty="0">
                <a:solidFill>
                  <a:srgbClr val="034A6E"/>
                </a:solidFill>
                <a:latin typeface="Calibri"/>
                <a:cs typeface="Calibri"/>
              </a:rPr>
              <a:t>14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  <a:hlinkClick r:id="rId5"/>
              </a:rPr>
              <a:t>www.pelindotpk.co.id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342623" y="6311430"/>
            <a:ext cx="849630" cy="497840"/>
            <a:chOff x="11342623" y="6311430"/>
            <a:chExt cx="849630" cy="497840"/>
          </a:xfrm>
        </p:grpSpPr>
        <p:sp>
          <p:nvSpPr>
            <p:cNvPr id="8" name="object 8"/>
            <p:cNvSpPr/>
            <p:nvPr/>
          </p:nvSpPr>
          <p:spPr>
            <a:xfrm>
              <a:off x="11342623" y="6311430"/>
              <a:ext cx="849630" cy="497840"/>
            </a:xfrm>
            <a:custGeom>
              <a:avLst/>
              <a:gdLst/>
              <a:ahLst/>
              <a:cxnLst/>
              <a:rect l="l" t="t" r="r" b="b"/>
              <a:pathLst>
                <a:path w="849629" h="497840">
                  <a:moveTo>
                    <a:pt x="849376" y="0"/>
                  </a:moveTo>
                  <a:lnTo>
                    <a:pt x="245491" y="0"/>
                  </a:lnTo>
                  <a:lnTo>
                    <a:pt x="225298" y="812"/>
                  </a:lnTo>
                  <a:lnTo>
                    <a:pt x="186562" y="7150"/>
                  </a:lnTo>
                  <a:lnTo>
                    <a:pt x="149986" y="19316"/>
                  </a:lnTo>
                  <a:lnTo>
                    <a:pt x="85725" y="59169"/>
                  </a:lnTo>
                  <a:lnTo>
                    <a:pt x="36829" y="116281"/>
                  </a:lnTo>
                  <a:lnTo>
                    <a:pt x="7111" y="186575"/>
                  </a:lnTo>
                  <a:lnTo>
                    <a:pt x="761" y="225386"/>
                  </a:lnTo>
                  <a:lnTo>
                    <a:pt x="0" y="245490"/>
                  </a:lnTo>
                  <a:lnTo>
                    <a:pt x="0" y="497300"/>
                  </a:lnTo>
                  <a:lnTo>
                    <a:pt x="137541" y="497300"/>
                  </a:lnTo>
                  <a:lnTo>
                    <a:pt x="137541" y="245490"/>
                  </a:lnTo>
                  <a:lnTo>
                    <a:pt x="138049" y="234492"/>
                  </a:lnTo>
                  <a:lnTo>
                    <a:pt x="162178" y="176974"/>
                  </a:lnTo>
                  <a:lnTo>
                    <a:pt x="213232" y="142493"/>
                  </a:lnTo>
                  <a:lnTo>
                    <a:pt x="245236" y="137566"/>
                  </a:lnTo>
                  <a:lnTo>
                    <a:pt x="849376" y="137566"/>
                  </a:lnTo>
                  <a:lnTo>
                    <a:pt x="849376" y="0"/>
                  </a:lnTo>
                  <a:close/>
                </a:path>
              </a:pathLst>
            </a:custGeom>
            <a:solidFill>
              <a:srgbClr val="2DA2D5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510898" y="6311430"/>
              <a:ext cx="398145" cy="497840"/>
            </a:xfrm>
            <a:custGeom>
              <a:avLst/>
              <a:gdLst/>
              <a:ahLst/>
              <a:cxnLst/>
              <a:rect l="l" t="t" r="r" b="b"/>
              <a:pathLst>
                <a:path w="398145" h="497840">
                  <a:moveTo>
                    <a:pt x="398145" y="0"/>
                  </a:moveTo>
                  <a:lnTo>
                    <a:pt x="258318" y="0"/>
                  </a:lnTo>
                  <a:lnTo>
                    <a:pt x="258318" y="208711"/>
                  </a:lnTo>
                  <a:lnTo>
                    <a:pt x="257809" y="220891"/>
                  </a:lnTo>
                  <a:lnTo>
                    <a:pt x="246633" y="266560"/>
                  </a:lnTo>
                  <a:lnTo>
                    <a:pt x="222376" y="305473"/>
                  </a:lnTo>
                  <a:lnTo>
                    <a:pt x="187832" y="335165"/>
                  </a:lnTo>
                  <a:lnTo>
                    <a:pt x="145160" y="353148"/>
                  </a:lnTo>
                  <a:lnTo>
                    <a:pt x="109474" y="357479"/>
                  </a:lnTo>
                  <a:lnTo>
                    <a:pt x="0" y="357479"/>
                  </a:lnTo>
                  <a:lnTo>
                    <a:pt x="0" y="497300"/>
                  </a:lnTo>
                  <a:lnTo>
                    <a:pt x="109474" y="497300"/>
                  </a:lnTo>
                  <a:lnTo>
                    <a:pt x="133096" y="496341"/>
                  </a:lnTo>
                  <a:lnTo>
                    <a:pt x="178816" y="488899"/>
                  </a:lnTo>
                  <a:lnTo>
                    <a:pt x="221742" y="474586"/>
                  </a:lnTo>
                  <a:lnTo>
                    <a:pt x="261366" y="454002"/>
                  </a:lnTo>
                  <a:lnTo>
                    <a:pt x="297179" y="427746"/>
                  </a:lnTo>
                  <a:lnTo>
                    <a:pt x="328549" y="396417"/>
                  </a:lnTo>
                  <a:lnTo>
                    <a:pt x="354837" y="360616"/>
                  </a:lnTo>
                  <a:lnTo>
                    <a:pt x="375411" y="320928"/>
                  </a:lnTo>
                  <a:lnTo>
                    <a:pt x="389762" y="277977"/>
                  </a:lnTo>
                  <a:lnTo>
                    <a:pt x="397128" y="232346"/>
                  </a:lnTo>
                  <a:lnTo>
                    <a:pt x="398145" y="208711"/>
                  </a:lnTo>
                  <a:lnTo>
                    <a:pt x="398145" y="0"/>
                  </a:lnTo>
                  <a:close/>
                </a:path>
              </a:pathLst>
            </a:custGeom>
            <a:solidFill>
              <a:srgbClr val="0D73A7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22156" y="6492063"/>
            <a:ext cx="1186129" cy="24394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-6350" y="-6388"/>
            <a:ext cx="12198609" cy="6864384"/>
            <a:chOff x="-6350" y="-6388"/>
            <a:chExt cx="12198609" cy="6864384"/>
          </a:xfrm>
        </p:grpSpPr>
        <p:sp>
          <p:nvSpPr>
            <p:cNvPr id="12" name="object 12"/>
            <p:cNvSpPr/>
            <p:nvPr/>
          </p:nvSpPr>
          <p:spPr>
            <a:xfrm>
              <a:off x="10389743" y="6664625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697" y="0"/>
                  </a:moveTo>
                  <a:lnTo>
                    <a:pt x="0" y="0"/>
                  </a:lnTo>
                  <a:lnTo>
                    <a:pt x="0" y="142697"/>
                  </a:lnTo>
                  <a:lnTo>
                    <a:pt x="142697" y="142697"/>
                  </a:lnTo>
                  <a:lnTo>
                    <a:pt x="142697" y="0"/>
                  </a:lnTo>
                  <a:close/>
                </a:path>
              </a:pathLst>
            </a:custGeom>
            <a:solidFill>
              <a:srgbClr val="096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89743" y="6331940"/>
              <a:ext cx="885443" cy="47637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-6350" y="-6388"/>
              <a:ext cx="12198609" cy="686438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27431" y="830073"/>
              <a:ext cx="4121785" cy="1095144"/>
            </a:xfrm>
            <a:custGeom>
              <a:avLst/>
              <a:gdLst/>
              <a:ahLst/>
              <a:cxnLst/>
              <a:rect l="l" t="t" r="r" b="b"/>
              <a:pathLst>
                <a:path w="4121785" h="1360805">
                  <a:moveTo>
                    <a:pt x="3894886" y="0"/>
                  </a:moveTo>
                  <a:lnTo>
                    <a:pt x="226783" y="0"/>
                  </a:lnTo>
                  <a:lnTo>
                    <a:pt x="181079" y="4604"/>
                  </a:lnTo>
                  <a:lnTo>
                    <a:pt x="138510" y="17811"/>
                  </a:lnTo>
                  <a:lnTo>
                    <a:pt x="99987" y="38710"/>
                  </a:lnTo>
                  <a:lnTo>
                    <a:pt x="66424" y="66389"/>
                  </a:lnTo>
                  <a:lnTo>
                    <a:pt x="38731" y="99938"/>
                  </a:lnTo>
                  <a:lnTo>
                    <a:pt x="17822" y="138445"/>
                  </a:lnTo>
                  <a:lnTo>
                    <a:pt x="4607" y="181001"/>
                  </a:lnTo>
                  <a:lnTo>
                    <a:pt x="0" y="226694"/>
                  </a:lnTo>
                  <a:lnTo>
                    <a:pt x="0" y="1133855"/>
                  </a:lnTo>
                  <a:lnTo>
                    <a:pt x="4607" y="1179554"/>
                  </a:lnTo>
                  <a:lnTo>
                    <a:pt x="17822" y="1222124"/>
                  </a:lnTo>
                  <a:lnTo>
                    <a:pt x="38731" y="1260653"/>
                  </a:lnTo>
                  <a:lnTo>
                    <a:pt x="66424" y="1294225"/>
                  </a:lnTo>
                  <a:lnTo>
                    <a:pt x="99987" y="1321927"/>
                  </a:lnTo>
                  <a:lnTo>
                    <a:pt x="138510" y="1342846"/>
                  </a:lnTo>
                  <a:lnTo>
                    <a:pt x="181079" y="1356067"/>
                  </a:lnTo>
                  <a:lnTo>
                    <a:pt x="226783" y="1360677"/>
                  </a:lnTo>
                  <a:lnTo>
                    <a:pt x="3894886" y="1360677"/>
                  </a:lnTo>
                  <a:lnTo>
                    <a:pt x="3940585" y="1356067"/>
                  </a:lnTo>
                  <a:lnTo>
                    <a:pt x="3983155" y="1342846"/>
                  </a:lnTo>
                  <a:lnTo>
                    <a:pt x="4021683" y="1321927"/>
                  </a:lnTo>
                  <a:lnTo>
                    <a:pt x="4055256" y="1294225"/>
                  </a:lnTo>
                  <a:lnTo>
                    <a:pt x="4082958" y="1260653"/>
                  </a:lnTo>
                  <a:lnTo>
                    <a:pt x="4103877" y="1222124"/>
                  </a:lnTo>
                  <a:lnTo>
                    <a:pt x="4117098" y="1179554"/>
                  </a:lnTo>
                  <a:lnTo>
                    <a:pt x="4121708" y="1133855"/>
                  </a:lnTo>
                  <a:lnTo>
                    <a:pt x="4121708" y="226694"/>
                  </a:lnTo>
                  <a:lnTo>
                    <a:pt x="4117098" y="181001"/>
                  </a:lnTo>
                  <a:lnTo>
                    <a:pt x="4103877" y="138445"/>
                  </a:lnTo>
                  <a:lnTo>
                    <a:pt x="4082958" y="99938"/>
                  </a:lnTo>
                  <a:lnTo>
                    <a:pt x="4055256" y="66389"/>
                  </a:lnTo>
                  <a:lnTo>
                    <a:pt x="4021683" y="38710"/>
                  </a:lnTo>
                  <a:lnTo>
                    <a:pt x="3983155" y="17811"/>
                  </a:lnTo>
                  <a:lnTo>
                    <a:pt x="3940585" y="4604"/>
                  </a:lnTo>
                  <a:lnTo>
                    <a:pt x="3894886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146684" y="1208570"/>
            <a:ext cx="26854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820" marR="5080" indent="-7175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PENYESUAIAN</a:t>
            </a: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POLA</a:t>
            </a:r>
            <a:r>
              <a:rPr sz="12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OPERASI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DAN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KEBUTUHAN</a:t>
            </a:r>
            <a:r>
              <a:rPr sz="1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PERALATAN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sz="12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MNP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2789810" y="25695"/>
            <a:ext cx="7288910" cy="532511"/>
          </a:xfrm>
          <a:prstGeom prst="rect">
            <a:avLst/>
          </a:prstGeom>
        </p:spPr>
        <p:txBody>
          <a:bodyPr vert="horz" wrap="square" lIns="0" tIns="165989" rIns="0" bIns="0" rtlCol="0">
            <a:spAutoFit/>
          </a:bodyPr>
          <a:lstStyle/>
          <a:p>
            <a:pPr marL="231838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Progress</a:t>
            </a:r>
            <a:r>
              <a:rPr spc="-85" dirty="0"/>
              <a:t> </a:t>
            </a:r>
            <a:r>
              <a:rPr dirty="0"/>
              <a:t>Aspek </a:t>
            </a:r>
            <a:r>
              <a:rPr spc="-10" dirty="0"/>
              <a:t>Operasi</a:t>
            </a:r>
          </a:p>
        </p:txBody>
      </p:sp>
      <p:grpSp>
        <p:nvGrpSpPr>
          <p:cNvPr id="18" name="object 18"/>
          <p:cNvGrpSpPr/>
          <p:nvPr/>
        </p:nvGrpSpPr>
        <p:grpSpPr>
          <a:xfrm>
            <a:off x="427431" y="830072"/>
            <a:ext cx="7596047" cy="5375529"/>
            <a:chOff x="427431" y="830072"/>
            <a:chExt cx="7596047" cy="5375529"/>
          </a:xfrm>
        </p:grpSpPr>
        <p:sp>
          <p:nvSpPr>
            <p:cNvPr id="19" name="object 19"/>
            <p:cNvSpPr/>
            <p:nvPr/>
          </p:nvSpPr>
          <p:spPr>
            <a:xfrm>
              <a:off x="427431" y="2046694"/>
              <a:ext cx="4121785" cy="4158907"/>
            </a:xfrm>
            <a:custGeom>
              <a:avLst/>
              <a:gdLst/>
              <a:ahLst/>
              <a:cxnLst/>
              <a:rect l="l" t="t" r="r" b="b"/>
              <a:pathLst>
                <a:path w="4121785" h="3934460">
                  <a:moveTo>
                    <a:pt x="3466007" y="0"/>
                  </a:moveTo>
                  <a:lnTo>
                    <a:pt x="655726" y="0"/>
                  </a:lnTo>
                  <a:lnTo>
                    <a:pt x="606788" y="1798"/>
                  </a:lnTo>
                  <a:lnTo>
                    <a:pt x="558826" y="7110"/>
                  </a:lnTo>
                  <a:lnTo>
                    <a:pt x="511969" y="15809"/>
                  </a:lnTo>
                  <a:lnTo>
                    <a:pt x="466341" y="27767"/>
                  </a:lnTo>
                  <a:lnTo>
                    <a:pt x="422072" y="42857"/>
                  </a:lnTo>
                  <a:lnTo>
                    <a:pt x="379286" y="60954"/>
                  </a:lnTo>
                  <a:lnTo>
                    <a:pt x="338111" y="81929"/>
                  </a:lnTo>
                  <a:lnTo>
                    <a:pt x="298674" y="105657"/>
                  </a:lnTo>
                  <a:lnTo>
                    <a:pt x="261101" y="132011"/>
                  </a:lnTo>
                  <a:lnTo>
                    <a:pt x="225519" y="160863"/>
                  </a:lnTo>
                  <a:lnTo>
                    <a:pt x="192055" y="192087"/>
                  </a:lnTo>
                  <a:lnTo>
                    <a:pt x="160836" y="225556"/>
                  </a:lnTo>
                  <a:lnTo>
                    <a:pt x="131989" y="261143"/>
                  </a:lnTo>
                  <a:lnTo>
                    <a:pt x="105640" y="298722"/>
                  </a:lnTo>
                  <a:lnTo>
                    <a:pt x="81916" y="338166"/>
                  </a:lnTo>
                  <a:lnTo>
                    <a:pt x="60943" y="379347"/>
                  </a:lnTo>
                  <a:lnTo>
                    <a:pt x="42850" y="422139"/>
                  </a:lnTo>
                  <a:lnTo>
                    <a:pt x="27762" y="466416"/>
                  </a:lnTo>
                  <a:lnTo>
                    <a:pt x="15806" y="512050"/>
                  </a:lnTo>
                  <a:lnTo>
                    <a:pt x="7109" y="558914"/>
                  </a:lnTo>
                  <a:lnTo>
                    <a:pt x="1798" y="606882"/>
                  </a:lnTo>
                  <a:lnTo>
                    <a:pt x="0" y="655828"/>
                  </a:lnTo>
                  <a:lnTo>
                    <a:pt x="0" y="3278632"/>
                  </a:lnTo>
                  <a:lnTo>
                    <a:pt x="1798" y="3327568"/>
                  </a:lnTo>
                  <a:lnTo>
                    <a:pt x="7109" y="3375528"/>
                  </a:lnTo>
                  <a:lnTo>
                    <a:pt x="15806" y="3422384"/>
                  </a:lnTo>
                  <a:lnTo>
                    <a:pt x="27762" y="3468010"/>
                  </a:lnTo>
                  <a:lnTo>
                    <a:pt x="42850" y="3512279"/>
                  </a:lnTo>
                  <a:lnTo>
                    <a:pt x="60943" y="3555064"/>
                  </a:lnTo>
                  <a:lnTo>
                    <a:pt x="81916" y="3596238"/>
                  </a:lnTo>
                  <a:lnTo>
                    <a:pt x="105640" y="3635674"/>
                  </a:lnTo>
                  <a:lnTo>
                    <a:pt x="131989" y="3673247"/>
                  </a:lnTo>
                  <a:lnTo>
                    <a:pt x="160836" y="3708828"/>
                  </a:lnTo>
                  <a:lnTo>
                    <a:pt x="192055" y="3742291"/>
                  </a:lnTo>
                  <a:lnTo>
                    <a:pt x="225519" y="3773510"/>
                  </a:lnTo>
                  <a:lnTo>
                    <a:pt x="261101" y="3802357"/>
                  </a:lnTo>
                  <a:lnTo>
                    <a:pt x="298674" y="3828706"/>
                  </a:lnTo>
                  <a:lnTo>
                    <a:pt x="338111" y="3852429"/>
                  </a:lnTo>
                  <a:lnTo>
                    <a:pt x="379286" y="3873401"/>
                  </a:lnTo>
                  <a:lnTo>
                    <a:pt x="422072" y="3891495"/>
                  </a:lnTo>
                  <a:lnTo>
                    <a:pt x="466341" y="3906583"/>
                  </a:lnTo>
                  <a:lnTo>
                    <a:pt x="511969" y="3918539"/>
                  </a:lnTo>
                  <a:lnTo>
                    <a:pt x="558826" y="3927236"/>
                  </a:lnTo>
                  <a:lnTo>
                    <a:pt x="606788" y="3932547"/>
                  </a:lnTo>
                  <a:lnTo>
                    <a:pt x="655726" y="3934345"/>
                  </a:lnTo>
                  <a:lnTo>
                    <a:pt x="3466007" y="3934345"/>
                  </a:lnTo>
                  <a:lnTo>
                    <a:pt x="3514936" y="3932547"/>
                  </a:lnTo>
                  <a:lnTo>
                    <a:pt x="3562889" y="3927236"/>
                  </a:lnTo>
                  <a:lnTo>
                    <a:pt x="3609740" y="3918539"/>
                  </a:lnTo>
                  <a:lnTo>
                    <a:pt x="3655362" y="3906583"/>
                  </a:lnTo>
                  <a:lnTo>
                    <a:pt x="3699627" y="3891495"/>
                  </a:lnTo>
                  <a:lnTo>
                    <a:pt x="3742410" y="3873401"/>
                  </a:lnTo>
                  <a:lnTo>
                    <a:pt x="3783582" y="3852429"/>
                  </a:lnTo>
                  <a:lnTo>
                    <a:pt x="3823018" y="3828706"/>
                  </a:lnTo>
                  <a:lnTo>
                    <a:pt x="3860591" y="3802357"/>
                  </a:lnTo>
                  <a:lnTo>
                    <a:pt x="3896172" y="3773510"/>
                  </a:lnTo>
                  <a:lnTo>
                    <a:pt x="3929637" y="3742291"/>
                  </a:lnTo>
                  <a:lnTo>
                    <a:pt x="3960857" y="3708828"/>
                  </a:lnTo>
                  <a:lnTo>
                    <a:pt x="3989706" y="3673247"/>
                  </a:lnTo>
                  <a:lnTo>
                    <a:pt x="4016057" y="3635674"/>
                  </a:lnTo>
                  <a:lnTo>
                    <a:pt x="4039782" y="3596238"/>
                  </a:lnTo>
                  <a:lnTo>
                    <a:pt x="4060757" y="3555064"/>
                  </a:lnTo>
                  <a:lnTo>
                    <a:pt x="4078852" y="3512279"/>
                  </a:lnTo>
                  <a:lnTo>
                    <a:pt x="4093942" y="3468010"/>
                  </a:lnTo>
                  <a:lnTo>
                    <a:pt x="4105899" y="3422384"/>
                  </a:lnTo>
                  <a:lnTo>
                    <a:pt x="4114598" y="3375528"/>
                  </a:lnTo>
                  <a:lnTo>
                    <a:pt x="4119909" y="3327568"/>
                  </a:lnTo>
                  <a:lnTo>
                    <a:pt x="4121708" y="3278632"/>
                  </a:lnTo>
                  <a:lnTo>
                    <a:pt x="4121708" y="655828"/>
                  </a:lnTo>
                  <a:lnTo>
                    <a:pt x="4119909" y="606882"/>
                  </a:lnTo>
                  <a:lnTo>
                    <a:pt x="4114598" y="558914"/>
                  </a:lnTo>
                  <a:lnTo>
                    <a:pt x="4105899" y="512050"/>
                  </a:lnTo>
                  <a:lnTo>
                    <a:pt x="4093942" y="466416"/>
                  </a:lnTo>
                  <a:lnTo>
                    <a:pt x="4078852" y="422139"/>
                  </a:lnTo>
                  <a:lnTo>
                    <a:pt x="4060757" y="379347"/>
                  </a:lnTo>
                  <a:lnTo>
                    <a:pt x="4039782" y="338166"/>
                  </a:lnTo>
                  <a:lnTo>
                    <a:pt x="4016057" y="298722"/>
                  </a:lnTo>
                  <a:lnTo>
                    <a:pt x="3989706" y="261143"/>
                  </a:lnTo>
                  <a:lnTo>
                    <a:pt x="3960857" y="225556"/>
                  </a:lnTo>
                  <a:lnTo>
                    <a:pt x="3929637" y="192087"/>
                  </a:lnTo>
                  <a:lnTo>
                    <a:pt x="3896172" y="160863"/>
                  </a:lnTo>
                  <a:lnTo>
                    <a:pt x="3860591" y="132011"/>
                  </a:lnTo>
                  <a:lnTo>
                    <a:pt x="3823018" y="105657"/>
                  </a:lnTo>
                  <a:lnTo>
                    <a:pt x="3783582" y="81929"/>
                  </a:lnTo>
                  <a:lnTo>
                    <a:pt x="3742410" y="60954"/>
                  </a:lnTo>
                  <a:lnTo>
                    <a:pt x="3699627" y="42857"/>
                  </a:lnTo>
                  <a:lnTo>
                    <a:pt x="3655362" y="27767"/>
                  </a:lnTo>
                  <a:lnTo>
                    <a:pt x="3609740" y="15809"/>
                  </a:lnTo>
                  <a:lnTo>
                    <a:pt x="3562889" y="7110"/>
                  </a:lnTo>
                  <a:lnTo>
                    <a:pt x="3514936" y="1798"/>
                  </a:lnTo>
                  <a:lnTo>
                    <a:pt x="3466007" y="0"/>
                  </a:lnTo>
                  <a:close/>
                </a:path>
              </a:pathLst>
            </a:custGeom>
            <a:solidFill>
              <a:srgbClr val="BCD6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95443" y="830072"/>
              <a:ext cx="3328035" cy="1095145"/>
            </a:xfrm>
            <a:custGeom>
              <a:avLst/>
              <a:gdLst/>
              <a:ahLst/>
              <a:cxnLst/>
              <a:rect l="l" t="t" r="r" b="b"/>
              <a:pathLst>
                <a:path w="3328034" h="1360805">
                  <a:moveTo>
                    <a:pt x="3101339" y="0"/>
                  </a:moveTo>
                  <a:lnTo>
                    <a:pt x="226694" y="0"/>
                  </a:lnTo>
                  <a:lnTo>
                    <a:pt x="181001" y="4604"/>
                  </a:lnTo>
                  <a:lnTo>
                    <a:pt x="138445" y="17811"/>
                  </a:lnTo>
                  <a:lnTo>
                    <a:pt x="99938" y="38710"/>
                  </a:lnTo>
                  <a:lnTo>
                    <a:pt x="66389" y="66389"/>
                  </a:lnTo>
                  <a:lnTo>
                    <a:pt x="38710" y="99938"/>
                  </a:lnTo>
                  <a:lnTo>
                    <a:pt x="17811" y="138445"/>
                  </a:lnTo>
                  <a:lnTo>
                    <a:pt x="4604" y="181001"/>
                  </a:lnTo>
                  <a:lnTo>
                    <a:pt x="0" y="226694"/>
                  </a:lnTo>
                  <a:lnTo>
                    <a:pt x="0" y="1133855"/>
                  </a:lnTo>
                  <a:lnTo>
                    <a:pt x="4604" y="1179554"/>
                  </a:lnTo>
                  <a:lnTo>
                    <a:pt x="17811" y="1222124"/>
                  </a:lnTo>
                  <a:lnTo>
                    <a:pt x="38710" y="1260653"/>
                  </a:lnTo>
                  <a:lnTo>
                    <a:pt x="66389" y="1294225"/>
                  </a:lnTo>
                  <a:lnTo>
                    <a:pt x="99938" y="1321927"/>
                  </a:lnTo>
                  <a:lnTo>
                    <a:pt x="138445" y="1342846"/>
                  </a:lnTo>
                  <a:lnTo>
                    <a:pt x="181001" y="1356067"/>
                  </a:lnTo>
                  <a:lnTo>
                    <a:pt x="226694" y="1360677"/>
                  </a:lnTo>
                  <a:lnTo>
                    <a:pt x="3101339" y="1360677"/>
                  </a:lnTo>
                  <a:lnTo>
                    <a:pt x="3147033" y="1356067"/>
                  </a:lnTo>
                  <a:lnTo>
                    <a:pt x="3189589" y="1342846"/>
                  </a:lnTo>
                  <a:lnTo>
                    <a:pt x="3228096" y="1321927"/>
                  </a:lnTo>
                  <a:lnTo>
                    <a:pt x="3261645" y="1294225"/>
                  </a:lnTo>
                  <a:lnTo>
                    <a:pt x="3289324" y="1260653"/>
                  </a:lnTo>
                  <a:lnTo>
                    <a:pt x="3310223" y="1222124"/>
                  </a:lnTo>
                  <a:lnTo>
                    <a:pt x="3323430" y="1179554"/>
                  </a:lnTo>
                  <a:lnTo>
                    <a:pt x="3328034" y="1133855"/>
                  </a:lnTo>
                  <a:lnTo>
                    <a:pt x="3328034" y="226694"/>
                  </a:lnTo>
                  <a:lnTo>
                    <a:pt x="3323430" y="181001"/>
                  </a:lnTo>
                  <a:lnTo>
                    <a:pt x="3310223" y="138445"/>
                  </a:lnTo>
                  <a:lnTo>
                    <a:pt x="3289324" y="99938"/>
                  </a:lnTo>
                  <a:lnTo>
                    <a:pt x="3261645" y="66389"/>
                  </a:lnTo>
                  <a:lnTo>
                    <a:pt x="3228096" y="38710"/>
                  </a:lnTo>
                  <a:lnTo>
                    <a:pt x="3189589" y="17811"/>
                  </a:lnTo>
                  <a:lnTo>
                    <a:pt x="3147033" y="4604"/>
                  </a:lnTo>
                  <a:lnTo>
                    <a:pt x="3101339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5073141" y="1198879"/>
            <a:ext cx="23926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3220" marR="5080" indent="-35052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MAPPING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ORIGIN</a:t>
            </a:r>
            <a:r>
              <a:rPr sz="1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DESTINATION PETIKEMAS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DARI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TPM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169782" y="830072"/>
            <a:ext cx="3401060" cy="1095145"/>
          </a:xfrm>
          <a:custGeom>
            <a:avLst/>
            <a:gdLst/>
            <a:ahLst/>
            <a:cxnLst/>
            <a:rect l="l" t="t" r="r" b="b"/>
            <a:pathLst>
              <a:path w="3401059" h="1360805">
                <a:moveTo>
                  <a:pt x="3174238" y="0"/>
                </a:moveTo>
                <a:lnTo>
                  <a:pt x="226822" y="0"/>
                </a:lnTo>
                <a:lnTo>
                  <a:pt x="181123" y="4604"/>
                </a:lnTo>
                <a:lnTo>
                  <a:pt x="138553" y="17811"/>
                </a:lnTo>
                <a:lnTo>
                  <a:pt x="100024" y="38710"/>
                </a:lnTo>
                <a:lnTo>
                  <a:pt x="66452" y="66389"/>
                </a:lnTo>
                <a:lnTo>
                  <a:pt x="38750" y="99938"/>
                </a:lnTo>
                <a:lnTo>
                  <a:pt x="17831" y="138445"/>
                </a:lnTo>
                <a:lnTo>
                  <a:pt x="4610" y="181001"/>
                </a:lnTo>
                <a:lnTo>
                  <a:pt x="0" y="226694"/>
                </a:lnTo>
                <a:lnTo>
                  <a:pt x="0" y="1133855"/>
                </a:lnTo>
                <a:lnTo>
                  <a:pt x="4610" y="1179554"/>
                </a:lnTo>
                <a:lnTo>
                  <a:pt x="17831" y="1222124"/>
                </a:lnTo>
                <a:lnTo>
                  <a:pt x="38750" y="1260653"/>
                </a:lnTo>
                <a:lnTo>
                  <a:pt x="66452" y="1294225"/>
                </a:lnTo>
                <a:lnTo>
                  <a:pt x="100024" y="1321927"/>
                </a:lnTo>
                <a:lnTo>
                  <a:pt x="138553" y="1342846"/>
                </a:lnTo>
                <a:lnTo>
                  <a:pt x="181123" y="1356067"/>
                </a:lnTo>
                <a:lnTo>
                  <a:pt x="226822" y="1360677"/>
                </a:lnTo>
                <a:lnTo>
                  <a:pt x="3174238" y="1360677"/>
                </a:lnTo>
                <a:lnTo>
                  <a:pt x="3219973" y="1356067"/>
                </a:lnTo>
                <a:lnTo>
                  <a:pt x="3262560" y="1342846"/>
                </a:lnTo>
                <a:lnTo>
                  <a:pt x="3301090" y="1321927"/>
                </a:lnTo>
                <a:lnTo>
                  <a:pt x="3334654" y="1294225"/>
                </a:lnTo>
                <a:lnTo>
                  <a:pt x="3362343" y="1260653"/>
                </a:lnTo>
                <a:lnTo>
                  <a:pt x="3383246" y="1222124"/>
                </a:lnTo>
                <a:lnTo>
                  <a:pt x="3396455" y="1179554"/>
                </a:lnTo>
                <a:lnTo>
                  <a:pt x="3401060" y="1133855"/>
                </a:lnTo>
                <a:lnTo>
                  <a:pt x="3401060" y="226694"/>
                </a:lnTo>
                <a:lnTo>
                  <a:pt x="3396455" y="181001"/>
                </a:lnTo>
                <a:lnTo>
                  <a:pt x="3383246" y="138445"/>
                </a:lnTo>
                <a:lnTo>
                  <a:pt x="3362343" y="99938"/>
                </a:lnTo>
                <a:lnTo>
                  <a:pt x="3334654" y="66389"/>
                </a:lnTo>
                <a:lnTo>
                  <a:pt x="3301090" y="38710"/>
                </a:lnTo>
                <a:lnTo>
                  <a:pt x="3262560" y="17811"/>
                </a:lnTo>
                <a:lnTo>
                  <a:pt x="3219973" y="4604"/>
                </a:lnTo>
                <a:lnTo>
                  <a:pt x="3174238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8603106" y="1106551"/>
            <a:ext cx="24422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RENCANA</a:t>
            </a:r>
            <a:r>
              <a:rPr sz="1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REKAYASA</a:t>
            </a:r>
            <a:r>
              <a:rPr sz="1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LALU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LINTAS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KOORDINASI</a:t>
            </a:r>
            <a:r>
              <a:rPr sz="1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DENGAN </a:t>
            </a:r>
            <a:r>
              <a:rPr lang="en-US" sz="1200" b="1" dirty="0">
                <a:solidFill>
                  <a:srgbClr val="FFFFFF"/>
                </a:solidFill>
                <a:latin typeface="Arial"/>
                <a:cs typeface="Arial"/>
              </a:rPr>
              <a:t>STAKEHOLDER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702175" y="2046694"/>
            <a:ext cx="6948805" cy="4197007"/>
            <a:chOff x="4702175" y="2271141"/>
            <a:chExt cx="6948805" cy="3972560"/>
          </a:xfrm>
        </p:grpSpPr>
        <p:sp>
          <p:nvSpPr>
            <p:cNvPr id="25" name="object 25"/>
            <p:cNvSpPr/>
            <p:nvPr/>
          </p:nvSpPr>
          <p:spPr>
            <a:xfrm>
              <a:off x="4702175" y="2271140"/>
              <a:ext cx="6948805" cy="3972560"/>
            </a:xfrm>
            <a:custGeom>
              <a:avLst/>
              <a:gdLst/>
              <a:ahLst/>
              <a:cxnLst/>
              <a:rect l="l" t="t" r="r" b="b"/>
              <a:pathLst>
                <a:path w="6948805" h="3972560">
                  <a:moveTo>
                    <a:pt x="3394202" y="565785"/>
                  </a:moveTo>
                  <a:lnTo>
                    <a:pt x="3392119" y="516978"/>
                  </a:lnTo>
                  <a:lnTo>
                    <a:pt x="3385997" y="469315"/>
                  </a:lnTo>
                  <a:lnTo>
                    <a:pt x="3376015" y="422986"/>
                  </a:lnTo>
                  <a:lnTo>
                    <a:pt x="3362337" y="378142"/>
                  </a:lnTo>
                  <a:lnTo>
                    <a:pt x="3345116" y="334949"/>
                  </a:lnTo>
                  <a:lnTo>
                    <a:pt x="3324542" y="293598"/>
                  </a:lnTo>
                  <a:lnTo>
                    <a:pt x="3300780" y="254254"/>
                  </a:lnTo>
                  <a:lnTo>
                    <a:pt x="3273996" y="217068"/>
                  </a:lnTo>
                  <a:lnTo>
                    <a:pt x="3244354" y="182232"/>
                  </a:lnTo>
                  <a:lnTo>
                    <a:pt x="3212046" y="149898"/>
                  </a:lnTo>
                  <a:lnTo>
                    <a:pt x="3177209" y="120256"/>
                  </a:lnTo>
                  <a:lnTo>
                    <a:pt x="3140037" y="93459"/>
                  </a:lnTo>
                  <a:lnTo>
                    <a:pt x="3100692" y="69684"/>
                  </a:lnTo>
                  <a:lnTo>
                    <a:pt x="3059353" y="49098"/>
                  </a:lnTo>
                  <a:lnTo>
                    <a:pt x="3016173" y="31877"/>
                  </a:lnTo>
                  <a:lnTo>
                    <a:pt x="2971330" y="18186"/>
                  </a:lnTo>
                  <a:lnTo>
                    <a:pt x="2925000" y="8204"/>
                  </a:lnTo>
                  <a:lnTo>
                    <a:pt x="2877350" y="2082"/>
                  </a:lnTo>
                  <a:lnTo>
                    <a:pt x="2828544" y="0"/>
                  </a:lnTo>
                  <a:lnTo>
                    <a:pt x="565658" y="0"/>
                  </a:lnTo>
                  <a:lnTo>
                    <a:pt x="516839" y="2082"/>
                  </a:lnTo>
                  <a:lnTo>
                    <a:pt x="469188" y="8204"/>
                  </a:lnTo>
                  <a:lnTo>
                    <a:pt x="422859" y="18186"/>
                  </a:lnTo>
                  <a:lnTo>
                    <a:pt x="378015" y="31877"/>
                  </a:lnTo>
                  <a:lnTo>
                    <a:pt x="334835" y="49098"/>
                  </a:lnTo>
                  <a:lnTo>
                    <a:pt x="293497" y="69684"/>
                  </a:lnTo>
                  <a:lnTo>
                    <a:pt x="254152" y="93459"/>
                  </a:lnTo>
                  <a:lnTo>
                    <a:pt x="216979" y="120256"/>
                  </a:lnTo>
                  <a:lnTo>
                    <a:pt x="182143" y="149898"/>
                  </a:lnTo>
                  <a:lnTo>
                    <a:pt x="149834" y="182232"/>
                  </a:lnTo>
                  <a:lnTo>
                    <a:pt x="120192" y="217068"/>
                  </a:lnTo>
                  <a:lnTo>
                    <a:pt x="93408" y="254254"/>
                  </a:lnTo>
                  <a:lnTo>
                    <a:pt x="69646" y="293598"/>
                  </a:lnTo>
                  <a:lnTo>
                    <a:pt x="49072" y="334949"/>
                  </a:lnTo>
                  <a:lnTo>
                    <a:pt x="31851" y="378142"/>
                  </a:lnTo>
                  <a:lnTo>
                    <a:pt x="18173" y="422986"/>
                  </a:lnTo>
                  <a:lnTo>
                    <a:pt x="8191" y="469315"/>
                  </a:lnTo>
                  <a:lnTo>
                    <a:pt x="2070" y="516978"/>
                  </a:lnTo>
                  <a:lnTo>
                    <a:pt x="0" y="565785"/>
                  </a:lnTo>
                  <a:lnTo>
                    <a:pt x="0" y="3368624"/>
                  </a:lnTo>
                  <a:lnTo>
                    <a:pt x="2070" y="3417443"/>
                  </a:lnTo>
                  <a:lnTo>
                    <a:pt x="8191" y="3465106"/>
                  </a:lnTo>
                  <a:lnTo>
                    <a:pt x="18173" y="3511435"/>
                  </a:lnTo>
                  <a:lnTo>
                    <a:pt x="31851" y="3556292"/>
                  </a:lnTo>
                  <a:lnTo>
                    <a:pt x="49072" y="3599472"/>
                  </a:lnTo>
                  <a:lnTo>
                    <a:pt x="69646" y="3640823"/>
                  </a:lnTo>
                  <a:lnTo>
                    <a:pt x="93408" y="3680168"/>
                  </a:lnTo>
                  <a:lnTo>
                    <a:pt x="120192" y="3717340"/>
                  </a:lnTo>
                  <a:lnTo>
                    <a:pt x="149834" y="3752177"/>
                  </a:lnTo>
                  <a:lnTo>
                    <a:pt x="182143" y="3784498"/>
                  </a:lnTo>
                  <a:lnTo>
                    <a:pt x="216979" y="3814140"/>
                  </a:lnTo>
                  <a:lnTo>
                    <a:pt x="254152" y="3840924"/>
                  </a:lnTo>
                  <a:lnTo>
                    <a:pt x="293497" y="3864686"/>
                  </a:lnTo>
                  <a:lnTo>
                    <a:pt x="334835" y="3885273"/>
                  </a:lnTo>
                  <a:lnTo>
                    <a:pt x="378015" y="3902481"/>
                  </a:lnTo>
                  <a:lnTo>
                    <a:pt x="422859" y="3916172"/>
                  </a:lnTo>
                  <a:lnTo>
                    <a:pt x="469188" y="3926154"/>
                  </a:lnTo>
                  <a:lnTo>
                    <a:pt x="516839" y="3932275"/>
                  </a:lnTo>
                  <a:lnTo>
                    <a:pt x="565658" y="3934345"/>
                  </a:lnTo>
                  <a:lnTo>
                    <a:pt x="2828544" y="3934345"/>
                  </a:lnTo>
                  <a:lnTo>
                    <a:pt x="2877350" y="3932275"/>
                  </a:lnTo>
                  <a:lnTo>
                    <a:pt x="2925000" y="3926154"/>
                  </a:lnTo>
                  <a:lnTo>
                    <a:pt x="2971330" y="3916172"/>
                  </a:lnTo>
                  <a:lnTo>
                    <a:pt x="3016173" y="3902481"/>
                  </a:lnTo>
                  <a:lnTo>
                    <a:pt x="3059353" y="3885273"/>
                  </a:lnTo>
                  <a:lnTo>
                    <a:pt x="3100692" y="3864686"/>
                  </a:lnTo>
                  <a:lnTo>
                    <a:pt x="3140037" y="3840924"/>
                  </a:lnTo>
                  <a:lnTo>
                    <a:pt x="3177209" y="3814140"/>
                  </a:lnTo>
                  <a:lnTo>
                    <a:pt x="3212046" y="3784498"/>
                  </a:lnTo>
                  <a:lnTo>
                    <a:pt x="3244354" y="3752177"/>
                  </a:lnTo>
                  <a:lnTo>
                    <a:pt x="3273996" y="3717340"/>
                  </a:lnTo>
                  <a:lnTo>
                    <a:pt x="3300780" y="3680168"/>
                  </a:lnTo>
                  <a:lnTo>
                    <a:pt x="3324542" y="3640823"/>
                  </a:lnTo>
                  <a:lnTo>
                    <a:pt x="3345116" y="3599472"/>
                  </a:lnTo>
                  <a:lnTo>
                    <a:pt x="3362337" y="3556292"/>
                  </a:lnTo>
                  <a:lnTo>
                    <a:pt x="3376015" y="3511435"/>
                  </a:lnTo>
                  <a:lnTo>
                    <a:pt x="3385997" y="3465106"/>
                  </a:lnTo>
                  <a:lnTo>
                    <a:pt x="3392119" y="3417443"/>
                  </a:lnTo>
                  <a:lnTo>
                    <a:pt x="3394202" y="3368624"/>
                  </a:lnTo>
                  <a:lnTo>
                    <a:pt x="3394202" y="565785"/>
                  </a:lnTo>
                  <a:close/>
                </a:path>
                <a:path w="6948805" h="3972560">
                  <a:moveTo>
                    <a:pt x="6948297" y="566928"/>
                  </a:moveTo>
                  <a:lnTo>
                    <a:pt x="6946214" y="518020"/>
                  </a:lnTo>
                  <a:lnTo>
                    <a:pt x="6940080" y="470268"/>
                  </a:lnTo>
                  <a:lnTo>
                    <a:pt x="6930072" y="423837"/>
                  </a:lnTo>
                  <a:lnTo>
                    <a:pt x="6916369" y="378904"/>
                  </a:lnTo>
                  <a:lnTo>
                    <a:pt x="6899122" y="335622"/>
                  </a:lnTo>
                  <a:lnTo>
                    <a:pt x="6878498" y="294195"/>
                  </a:lnTo>
                  <a:lnTo>
                    <a:pt x="6854685" y="254762"/>
                  </a:lnTo>
                  <a:lnTo>
                    <a:pt x="6827850" y="217500"/>
                  </a:lnTo>
                  <a:lnTo>
                    <a:pt x="6798157" y="182600"/>
                  </a:lnTo>
                  <a:lnTo>
                    <a:pt x="6765772" y="150202"/>
                  </a:lnTo>
                  <a:lnTo>
                    <a:pt x="6730873" y="120497"/>
                  </a:lnTo>
                  <a:lnTo>
                    <a:pt x="6693624" y="93649"/>
                  </a:lnTo>
                  <a:lnTo>
                    <a:pt x="6654203" y="69824"/>
                  </a:lnTo>
                  <a:lnTo>
                    <a:pt x="6612776" y="49199"/>
                  </a:lnTo>
                  <a:lnTo>
                    <a:pt x="6569507" y="31940"/>
                  </a:lnTo>
                  <a:lnTo>
                    <a:pt x="6524574" y="18224"/>
                  </a:lnTo>
                  <a:lnTo>
                    <a:pt x="6478156" y="8216"/>
                  </a:lnTo>
                  <a:lnTo>
                    <a:pt x="6430404" y="2082"/>
                  </a:lnTo>
                  <a:lnTo>
                    <a:pt x="6381496" y="0"/>
                  </a:lnTo>
                  <a:lnTo>
                    <a:pt x="4114165" y="0"/>
                  </a:lnTo>
                  <a:lnTo>
                    <a:pt x="4065244" y="2082"/>
                  </a:lnTo>
                  <a:lnTo>
                    <a:pt x="4017492" y="8216"/>
                  </a:lnTo>
                  <a:lnTo>
                    <a:pt x="3971061" y="18224"/>
                  </a:lnTo>
                  <a:lnTo>
                    <a:pt x="3926128" y="31940"/>
                  </a:lnTo>
                  <a:lnTo>
                    <a:pt x="3882847" y="49199"/>
                  </a:lnTo>
                  <a:lnTo>
                    <a:pt x="3841419" y="69824"/>
                  </a:lnTo>
                  <a:lnTo>
                    <a:pt x="3801986" y="93649"/>
                  </a:lnTo>
                  <a:lnTo>
                    <a:pt x="3764724" y="120497"/>
                  </a:lnTo>
                  <a:lnTo>
                    <a:pt x="3729825" y="150202"/>
                  </a:lnTo>
                  <a:lnTo>
                    <a:pt x="3697427" y="182600"/>
                  </a:lnTo>
                  <a:lnTo>
                    <a:pt x="3667722" y="217500"/>
                  </a:lnTo>
                  <a:lnTo>
                    <a:pt x="3640874" y="254762"/>
                  </a:lnTo>
                  <a:lnTo>
                    <a:pt x="3617049" y="294195"/>
                  </a:lnTo>
                  <a:lnTo>
                    <a:pt x="3596424" y="335622"/>
                  </a:lnTo>
                  <a:lnTo>
                    <a:pt x="3579164" y="378904"/>
                  </a:lnTo>
                  <a:lnTo>
                    <a:pt x="3565448" y="423837"/>
                  </a:lnTo>
                  <a:lnTo>
                    <a:pt x="3555441" y="470268"/>
                  </a:lnTo>
                  <a:lnTo>
                    <a:pt x="3549307" y="518020"/>
                  </a:lnTo>
                  <a:lnTo>
                    <a:pt x="3547237" y="566928"/>
                  </a:lnTo>
                  <a:lnTo>
                    <a:pt x="3547237" y="3405225"/>
                  </a:lnTo>
                  <a:lnTo>
                    <a:pt x="3549307" y="3454146"/>
                  </a:lnTo>
                  <a:lnTo>
                    <a:pt x="3555441" y="3501898"/>
                  </a:lnTo>
                  <a:lnTo>
                    <a:pt x="3565448" y="3548329"/>
                  </a:lnTo>
                  <a:lnTo>
                    <a:pt x="3579164" y="3593261"/>
                  </a:lnTo>
                  <a:lnTo>
                    <a:pt x="3596424" y="3636530"/>
                  </a:lnTo>
                  <a:lnTo>
                    <a:pt x="3617049" y="3677958"/>
                  </a:lnTo>
                  <a:lnTo>
                    <a:pt x="3640874" y="3717391"/>
                  </a:lnTo>
                  <a:lnTo>
                    <a:pt x="3667722" y="3754640"/>
                  </a:lnTo>
                  <a:lnTo>
                    <a:pt x="3697427" y="3789540"/>
                  </a:lnTo>
                  <a:lnTo>
                    <a:pt x="3729825" y="3821925"/>
                  </a:lnTo>
                  <a:lnTo>
                    <a:pt x="3764724" y="3851630"/>
                  </a:lnTo>
                  <a:lnTo>
                    <a:pt x="3801986" y="3878465"/>
                  </a:lnTo>
                  <a:lnTo>
                    <a:pt x="3841419" y="3902278"/>
                  </a:lnTo>
                  <a:lnTo>
                    <a:pt x="3882847" y="3922903"/>
                  </a:lnTo>
                  <a:lnTo>
                    <a:pt x="3926128" y="3940149"/>
                  </a:lnTo>
                  <a:lnTo>
                    <a:pt x="3971061" y="3953865"/>
                  </a:lnTo>
                  <a:lnTo>
                    <a:pt x="4017492" y="3963873"/>
                  </a:lnTo>
                  <a:lnTo>
                    <a:pt x="4065244" y="3970007"/>
                  </a:lnTo>
                  <a:lnTo>
                    <a:pt x="4114165" y="3972077"/>
                  </a:lnTo>
                  <a:lnTo>
                    <a:pt x="6381496" y="3972077"/>
                  </a:lnTo>
                  <a:lnTo>
                    <a:pt x="6430404" y="3970007"/>
                  </a:lnTo>
                  <a:lnTo>
                    <a:pt x="6478156" y="3963873"/>
                  </a:lnTo>
                  <a:lnTo>
                    <a:pt x="6524574" y="3953865"/>
                  </a:lnTo>
                  <a:lnTo>
                    <a:pt x="6569507" y="3940149"/>
                  </a:lnTo>
                  <a:lnTo>
                    <a:pt x="6612776" y="3922903"/>
                  </a:lnTo>
                  <a:lnTo>
                    <a:pt x="6654203" y="3902278"/>
                  </a:lnTo>
                  <a:lnTo>
                    <a:pt x="6693624" y="3878465"/>
                  </a:lnTo>
                  <a:lnTo>
                    <a:pt x="6730873" y="3851630"/>
                  </a:lnTo>
                  <a:lnTo>
                    <a:pt x="6765772" y="3821925"/>
                  </a:lnTo>
                  <a:lnTo>
                    <a:pt x="6798157" y="3789540"/>
                  </a:lnTo>
                  <a:lnTo>
                    <a:pt x="6827850" y="3754640"/>
                  </a:lnTo>
                  <a:lnTo>
                    <a:pt x="6854685" y="3717391"/>
                  </a:lnTo>
                  <a:lnTo>
                    <a:pt x="6878498" y="3677958"/>
                  </a:lnTo>
                  <a:lnTo>
                    <a:pt x="6899122" y="3636530"/>
                  </a:lnTo>
                  <a:lnTo>
                    <a:pt x="6916369" y="3593261"/>
                  </a:lnTo>
                  <a:lnTo>
                    <a:pt x="6930072" y="3548329"/>
                  </a:lnTo>
                  <a:lnTo>
                    <a:pt x="6940080" y="3501898"/>
                  </a:lnTo>
                  <a:lnTo>
                    <a:pt x="6946214" y="3454146"/>
                  </a:lnTo>
                  <a:lnTo>
                    <a:pt x="6948297" y="3405225"/>
                  </a:lnTo>
                  <a:lnTo>
                    <a:pt x="6948297" y="566928"/>
                  </a:lnTo>
                  <a:close/>
                </a:path>
              </a:pathLst>
            </a:custGeom>
            <a:solidFill>
              <a:srgbClr val="BCD6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30242" y="2714498"/>
              <a:ext cx="3321304" cy="184048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52053" y="2824734"/>
              <a:ext cx="2795904" cy="1620139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8557386" y="5018023"/>
            <a:ext cx="27870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Diperlukan</a:t>
            </a:r>
            <a:r>
              <a:rPr sz="1200" spc="41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adanya</a:t>
            </a:r>
            <a:r>
              <a:rPr sz="1200" spc="41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koordinasi</a:t>
            </a:r>
            <a:r>
              <a:rPr sz="1200" spc="415" dirty="0">
                <a:latin typeface="Calibri"/>
                <a:cs typeface="Calibri"/>
              </a:rPr>
              <a:t>  </a:t>
            </a:r>
            <a:r>
              <a:rPr sz="1200" spc="-10" dirty="0" err="1">
                <a:latin typeface="Calibri"/>
                <a:cs typeface="Calibri"/>
              </a:rPr>
              <a:t>dengan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lang="en-US" sz="1200" dirty="0">
                <a:latin typeface="Calibri"/>
                <a:cs typeface="Calibri"/>
              </a:rPr>
              <a:t>stakeholder </a:t>
            </a:r>
            <a:r>
              <a:rPr sz="1200" dirty="0" err="1">
                <a:latin typeface="Calibri"/>
                <a:cs typeface="Calibri"/>
              </a:rPr>
              <a:t>untuk</a:t>
            </a:r>
            <a:r>
              <a:rPr sz="1200" spc="28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Detail</a:t>
            </a:r>
            <a:r>
              <a:rPr sz="1200" spc="29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Rekayasa </a:t>
            </a:r>
            <a:r>
              <a:rPr sz="1200" dirty="0">
                <a:latin typeface="Calibri"/>
                <a:cs typeface="Calibri"/>
              </a:rPr>
              <a:t>Lalu</a:t>
            </a:r>
            <a:r>
              <a:rPr sz="1200" spc="23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Lintas</a:t>
            </a:r>
            <a:r>
              <a:rPr sz="1200" spc="23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ketika</a:t>
            </a:r>
            <a:r>
              <a:rPr sz="1200" spc="24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pemindahan</a:t>
            </a:r>
            <a:r>
              <a:rPr sz="1200" spc="245" dirty="0">
                <a:latin typeface="Calibri"/>
                <a:cs typeface="Calibri"/>
              </a:rPr>
              <a:t>  </a:t>
            </a:r>
            <a:r>
              <a:rPr sz="1200" spc="-10" dirty="0">
                <a:latin typeface="Calibri"/>
                <a:cs typeface="Calibri"/>
              </a:rPr>
              <a:t>seluruh kegiatan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petikemas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dari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TPM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ke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MNP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130544" y="5202682"/>
            <a:ext cx="16230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Destination</a:t>
            </a:r>
            <a:r>
              <a:rPr sz="1200" spc="125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dari</a:t>
            </a:r>
            <a:r>
              <a:rPr sz="1200" spc="130" dirty="0">
                <a:latin typeface="Calibri"/>
                <a:cs typeface="Calibri"/>
              </a:rPr>
              <a:t>  </a:t>
            </a:r>
            <a:r>
              <a:rPr sz="1200" dirty="0">
                <a:latin typeface="Calibri"/>
                <a:cs typeface="Calibri"/>
              </a:rPr>
              <a:t>TPM</a:t>
            </a:r>
            <a:r>
              <a:rPr sz="1200" spc="130" dirty="0">
                <a:latin typeface="Calibri"/>
                <a:cs typeface="Calibri"/>
              </a:rPr>
              <a:t> 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04664" y="5202682"/>
            <a:ext cx="12623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Sampling</a:t>
            </a:r>
            <a:r>
              <a:rPr sz="1200" spc="125" dirty="0">
                <a:latin typeface="Calibri"/>
                <a:cs typeface="Calibri"/>
              </a:rPr>
              <a:t>  </a:t>
            </a:r>
            <a:r>
              <a:rPr sz="1200" spc="-10" dirty="0">
                <a:latin typeface="Calibri"/>
                <a:cs typeface="Calibri"/>
              </a:rPr>
              <a:t>Mapping</a:t>
            </a:r>
            <a:endParaRPr sz="1200">
              <a:latin typeface="Calibri"/>
              <a:cs typeface="Calibri"/>
            </a:endParaRPr>
          </a:p>
          <a:p>
            <a:pPr marL="158750" indent="-146050">
              <a:lnSpc>
                <a:spcPct val="100000"/>
              </a:lnSpc>
              <a:buAutoNum type="alphaLcPeriod"/>
              <a:tabLst>
                <a:tab pos="158750" algn="l"/>
              </a:tabLst>
            </a:pPr>
            <a:r>
              <a:rPr sz="1200" dirty="0">
                <a:latin typeface="Calibri"/>
                <a:cs typeface="Calibri"/>
              </a:rPr>
              <a:t>Jalur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tol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76,68%</a:t>
            </a:r>
            <a:endParaRPr sz="1200">
              <a:latin typeface="Calibri"/>
              <a:cs typeface="Calibri"/>
            </a:endParaRPr>
          </a:p>
          <a:p>
            <a:pPr marL="164465" indent="-151765">
              <a:lnSpc>
                <a:spcPct val="100000"/>
              </a:lnSpc>
              <a:buAutoNum type="alphaLcPeriod"/>
              <a:tabLst>
                <a:tab pos="164465" algn="l"/>
              </a:tabLst>
            </a:pPr>
            <a:r>
              <a:rPr sz="1200" dirty="0">
                <a:latin typeface="Calibri"/>
                <a:cs typeface="Calibri"/>
              </a:rPr>
              <a:t>Jalur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kota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23,32%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41477" y="2480436"/>
            <a:ext cx="3729354" cy="3547745"/>
            <a:chOff x="541477" y="2480436"/>
            <a:chExt cx="3729354" cy="3547745"/>
          </a:xfrm>
        </p:grpSpPr>
        <p:pic>
          <p:nvPicPr>
            <p:cNvPr id="32" name="object 3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06120" y="2480436"/>
              <a:ext cx="3500247" cy="230873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1477" y="5454662"/>
              <a:ext cx="3728974" cy="573316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514908" y="4878451"/>
            <a:ext cx="38665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Agar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MNP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dapat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mencapai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kapasitas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930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ribu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teus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pada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2026, diusulkan kebutuhan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peralatan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sebagai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berikut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6B2452B-580A-43DD-C18B-5177B2436F7E}"/>
              </a:ext>
            </a:extLst>
          </p:cNvPr>
          <p:cNvSpPr/>
          <p:nvPr/>
        </p:nvSpPr>
        <p:spPr>
          <a:xfrm>
            <a:off x="-31616" y="0"/>
            <a:ext cx="1398977" cy="584606"/>
          </a:xfrm>
          <a:prstGeom prst="rect">
            <a:avLst/>
          </a:prstGeom>
          <a:solidFill>
            <a:srgbClr val="20A0DA"/>
          </a:solidFill>
          <a:ln>
            <a:solidFill>
              <a:srgbClr val="1449AD"/>
            </a:solidFill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E9315B2-F011-8125-0E27-45A86600393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172"/>
            <a:ext cx="1318363" cy="39537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5999" y="6474942"/>
            <a:ext cx="11563350" cy="340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1335"/>
              </a:lnSpc>
            </a:pPr>
            <a:r>
              <a:rPr sz="1400" b="1" spc="-25" dirty="0">
                <a:solidFill>
                  <a:srgbClr val="034A6E"/>
                </a:solidFill>
                <a:latin typeface="Calibri"/>
                <a:cs typeface="Calibri"/>
              </a:rPr>
              <a:t>16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1050" spc="-10" dirty="0">
                <a:solidFill>
                  <a:srgbClr val="FFFFFF"/>
                </a:solidFill>
                <a:latin typeface="Calibri"/>
                <a:cs typeface="Calibri"/>
                <a:hlinkClick r:id="rId2"/>
              </a:rPr>
              <a:t>www.pelindotpk.co.id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2194557"/>
            <a:ext cx="12192000" cy="4663440"/>
            <a:chOff x="0" y="2194557"/>
            <a:chExt cx="12192000" cy="466344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94557"/>
              <a:ext cx="12192000" cy="46634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" y="6635330"/>
              <a:ext cx="10078719" cy="22266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91296" y="6576061"/>
              <a:ext cx="1019263" cy="27560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342624" y="6311430"/>
              <a:ext cx="849630" cy="497840"/>
            </a:xfrm>
            <a:custGeom>
              <a:avLst/>
              <a:gdLst/>
              <a:ahLst/>
              <a:cxnLst/>
              <a:rect l="l" t="t" r="r" b="b"/>
              <a:pathLst>
                <a:path w="849629" h="497840">
                  <a:moveTo>
                    <a:pt x="849376" y="0"/>
                  </a:moveTo>
                  <a:lnTo>
                    <a:pt x="245491" y="0"/>
                  </a:lnTo>
                  <a:lnTo>
                    <a:pt x="225298" y="812"/>
                  </a:lnTo>
                  <a:lnTo>
                    <a:pt x="186562" y="7150"/>
                  </a:lnTo>
                  <a:lnTo>
                    <a:pt x="149986" y="19316"/>
                  </a:lnTo>
                  <a:lnTo>
                    <a:pt x="85725" y="59169"/>
                  </a:lnTo>
                  <a:lnTo>
                    <a:pt x="36829" y="116281"/>
                  </a:lnTo>
                  <a:lnTo>
                    <a:pt x="7111" y="186575"/>
                  </a:lnTo>
                  <a:lnTo>
                    <a:pt x="761" y="225386"/>
                  </a:lnTo>
                  <a:lnTo>
                    <a:pt x="0" y="245490"/>
                  </a:lnTo>
                  <a:lnTo>
                    <a:pt x="0" y="497300"/>
                  </a:lnTo>
                  <a:lnTo>
                    <a:pt x="137541" y="497300"/>
                  </a:lnTo>
                  <a:lnTo>
                    <a:pt x="137541" y="245490"/>
                  </a:lnTo>
                  <a:lnTo>
                    <a:pt x="138049" y="234492"/>
                  </a:lnTo>
                  <a:lnTo>
                    <a:pt x="162178" y="176974"/>
                  </a:lnTo>
                  <a:lnTo>
                    <a:pt x="213232" y="142493"/>
                  </a:lnTo>
                  <a:lnTo>
                    <a:pt x="245236" y="137566"/>
                  </a:lnTo>
                  <a:lnTo>
                    <a:pt x="849376" y="137566"/>
                  </a:lnTo>
                  <a:lnTo>
                    <a:pt x="849376" y="0"/>
                  </a:lnTo>
                  <a:close/>
                </a:path>
              </a:pathLst>
            </a:custGeom>
            <a:solidFill>
              <a:srgbClr val="2DA2D5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510899" y="6311430"/>
              <a:ext cx="398145" cy="497840"/>
            </a:xfrm>
            <a:custGeom>
              <a:avLst/>
              <a:gdLst/>
              <a:ahLst/>
              <a:cxnLst/>
              <a:rect l="l" t="t" r="r" b="b"/>
              <a:pathLst>
                <a:path w="398145" h="497840">
                  <a:moveTo>
                    <a:pt x="398145" y="0"/>
                  </a:moveTo>
                  <a:lnTo>
                    <a:pt x="258318" y="0"/>
                  </a:lnTo>
                  <a:lnTo>
                    <a:pt x="258318" y="208711"/>
                  </a:lnTo>
                  <a:lnTo>
                    <a:pt x="257809" y="220891"/>
                  </a:lnTo>
                  <a:lnTo>
                    <a:pt x="246633" y="266560"/>
                  </a:lnTo>
                  <a:lnTo>
                    <a:pt x="222376" y="305473"/>
                  </a:lnTo>
                  <a:lnTo>
                    <a:pt x="187832" y="335165"/>
                  </a:lnTo>
                  <a:lnTo>
                    <a:pt x="145160" y="353148"/>
                  </a:lnTo>
                  <a:lnTo>
                    <a:pt x="109474" y="357479"/>
                  </a:lnTo>
                  <a:lnTo>
                    <a:pt x="0" y="357479"/>
                  </a:lnTo>
                  <a:lnTo>
                    <a:pt x="0" y="497300"/>
                  </a:lnTo>
                  <a:lnTo>
                    <a:pt x="109474" y="497300"/>
                  </a:lnTo>
                  <a:lnTo>
                    <a:pt x="133096" y="496341"/>
                  </a:lnTo>
                  <a:lnTo>
                    <a:pt x="178816" y="488899"/>
                  </a:lnTo>
                  <a:lnTo>
                    <a:pt x="221742" y="474586"/>
                  </a:lnTo>
                  <a:lnTo>
                    <a:pt x="261366" y="454002"/>
                  </a:lnTo>
                  <a:lnTo>
                    <a:pt x="297179" y="427746"/>
                  </a:lnTo>
                  <a:lnTo>
                    <a:pt x="328549" y="396417"/>
                  </a:lnTo>
                  <a:lnTo>
                    <a:pt x="354837" y="360616"/>
                  </a:lnTo>
                  <a:lnTo>
                    <a:pt x="375411" y="320928"/>
                  </a:lnTo>
                  <a:lnTo>
                    <a:pt x="389762" y="277977"/>
                  </a:lnTo>
                  <a:lnTo>
                    <a:pt x="397128" y="232346"/>
                  </a:lnTo>
                  <a:lnTo>
                    <a:pt x="398145" y="208711"/>
                  </a:lnTo>
                  <a:lnTo>
                    <a:pt x="398145" y="0"/>
                  </a:lnTo>
                  <a:close/>
                </a:path>
              </a:pathLst>
            </a:custGeom>
            <a:solidFill>
              <a:srgbClr val="0D73A7">
                <a:alpha val="7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-6609" y="-6384"/>
            <a:ext cx="12198609" cy="6864384"/>
            <a:chOff x="15464" y="-33348"/>
            <a:chExt cx="12198609" cy="6864384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22156" y="6492063"/>
              <a:ext cx="1186129" cy="24394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389743" y="6664625"/>
              <a:ext cx="142875" cy="142875"/>
            </a:xfrm>
            <a:custGeom>
              <a:avLst/>
              <a:gdLst/>
              <a:ahLst/>
              <a:cxnLst/>
              <a:rect l="l" t="t" r="r" b="b"/>
              <a:pathLst>
                <a:path w="142875" h="142875">
                  <a:moveTo>
                    <a:pt x="142697" y="0"/>
                  </a:moveTo>
                  <a:lnTo>
                    <a:pt x="0" y="0"/>
                  </a:lnTo>
                  <a:lnTo>
                    <a:pt x="0" y="142697"/>
                  </a:lnTo>
                  <a:lnTo>
                    <a:pt x="142697" y="142697"/>
                  </a:lnTo>
                  <a:lnTo>
                    <a:pt x="142697" y="0"/>
                  </a:lnTo>
                  <a:close/>
                </a:path>
              </a:pathLst>
            </a:custGeom>
            <a:solidFill>
              <a:srgbClr val="096A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89743" y="6331940"/>
              <a:ext cx="885443" cy="47637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464" y="-33348"/>
              <a:ext cx="12198609" cy="6864384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427431" y="855862"/>
            <a:ext cx="2946400" cy="1031585"/>
          </a:xfrm>
          <a:custGeom>
            <a:avLst/>
            <a:gdLst/>
            <a:ahLst/>
            <a:cxnLst/>
            <a:rect l="l" t="t" r="r" b="b"/>
            <a:pathLst>
              <a:path w="2946400" h="1360805">
                <a:moveTo>
                  <a:pt x="2719247" y="0"/>
                </a:moveTo>
                <a:lnTo>
                  <a:pt x="226783" y="0"/>
                </a:lnTo>
                <a:lnTo>
                  <a:pt x="181079" y="4604"/>
                </a:lnTo>
                <a:lnTo>
                  <a:pt x="138510" y="17811"/>
                </a:lnTo>
                <a:lnTo>
                  <a:pt x="99987" y="38710"/>
                </a:lnTo>
                <a:lnTo>
                  <a:pt x="66424" y="66389"/>
                </a:lnTo>
                <a:lnTo>
                  <a:pt x="38731" y="99938"/>
                </a:lnTo>
                <a:lnTo>
                  <a:pt x="17822" y="138445"/>
                </a:lnTo>
                <a:lnTo>
                  <a:pt x="4607" y="181001"/>
                </a:lnTo>
                <a:lnTo>
                  <a:pt x="0" y="226694"/>
                </a:lnTo>
                <a:lnTo>
                  <a:pt x="0" y="1133855"/>
                </a:lnTo>
                <a:lnTo>
                  <a:pt x="4607" y="1179554"/>
                </a:lnTo>
                <a:lnTo>
                  <a:pt x="17822" y="1222124"/>
                </a:lnTo>
                <a:lnTo>
                  <a:pt x="38731" y="1260653"/>
                </a:lnTo>
                <a:lnTo>
                  <a:pt x="66424" y="1294225"/>
                </a:lnTo>
                <a:lnTo>
                  <a:pt x="99987" y="1321927"/>
                </a:lnTo>
                <a:lnTo>
                  <a:pt x="138510" y="1342846"/>
                </a:lnTo>
                <a:lnTo>
                  <a:pt x="181079" y="1356067"/>
                </a:lnTo>
                <a:lnTo>
                  <a:pt x="226783" y="1360677"/>
                </a:lnTo>
                <a:lnTo>
                  <a:pt x="2719247" y="1360677"/>
                </a:lnTo>
                <a:lnTo>
                  <a:pt x="2764982" y="1356067"/>
                </a:lnTo>
                <a:lnTo>
                  <a:pt x="2807570" y="1342846"/>
                </a:lnTo>
                <a:lnTo>
                  <a:pt x="2846100" y="1321927"/>
                </a:lnTo>
                <a:lnTo>
                  <a:pt x="2879664" y="1294225"/>
                </a:lnTo>
                <a:lnTo>
                  <a:pt x="2907352" y="1260653"/>
                </a:lnTo>
                <a:lnTo>
                  <a:pt x="2928256" y="1222124"/>
                </a:lnTo>
                <a:lnTo>
                  <a:pt x="2941464" y="1179554"/>
                </a:lnTo>
                <a:lnTo>
                  <a:pt x="2946069" y="1133855"/>
                </a:lnTo>
                <a:lnTo>
                  <a:pt x="2946069" y="226694"/>
                </a:lnTo>
                <a:lnTo>
                  <a:pt x="2941464" y="181001"/>
                </a:lnTo>
                <a:lnTo>
                  <a:pt x="2928256" y="138445"/>
                </a:lnTo>
                <a:lnTo>
                  <a:pt x="2907352" y="99938"/>
                </a:lnTo>
                <a:lnTo>
                  <a:pt x="2879664" y="66389"/>
                </a:lnTo>
                <a:lnTo>
                  <a:pt x="2846100" y="38710"/>
                </a:lnTo>
                <a:lnTo>
                  <a:pt x="2807570" y="17811"/>
                </a:lnTo>
                <a:lnTo>
                  <a:pt x="2764982" y="4604"/>
                </a:lnTo>
                <a:lnTo>
                  <a:pt x="2719247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114818" y="1175985"/>
            <a:ext cx="15716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635" marR="5080" indent="-24257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INSTALASI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sz="12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PADA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CY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1B</a:t>
            </a:r>
            <a:r>
              <a:rPr sz="1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12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1C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27431" y="855862"/>
            <a:ext cx="7360107" cy="5503039"/>
            <a:chOff x="427431" y="855862"/>
            <a:chExt cx="7360107" cy="5503039"/>
          </a:xfrm>
        </p:grpSpPr>
        <p:sp>
          <p:nvSpPr>
            <p:cNvPr id="18" name="object 18"/>
            <p:cNvSpPr/>
            <p:nvPr/>
          </p:nvSpPr>
          <p:spPr>
            <a:xfrm>
              <a:off x="427431" y="1946717"/>
              <a:ext cx="2946400" cy="4412184"/>
            </a:xfrm>
            <a:custGeom>
              <a:avLst/>
              <a:gdLst/>
              <a:ahLst/>
              <a:cxnLst/>
              <a:rect l="l" t="t" r="r" b="b"/>
              <a:pathLst>
                <a:path w="2946400" h="3918585">
                  <a:moveTo>
                    <a:pt x="2455087" y="0"/>
                  </a:moveTo>
                  <a:lnTo>
                    <a:pt x="491020" y="0"/>
                  </a:lnTo>
                  <a:lnTo>
                    <a:pt x="443731" y="2247"/>
                  </a:lnTo>
                  <a:lnTo>
                    <a:pt x="397714" y="8853"/>
                  </a:lnTo>
                  <a:lnTo>
                    <a:pt x="353175" y="19612"/>
                  </a:lnTo>
                  <a:lnTo>
                    <a:pt x="310319" y="34317"/>
                  </a:lnTo>
                  <a:lnTo>
                    <a:pt x="269352" y="52763"/>
                  </a:lnTo>
                  <a:lnTo>
                    <a:pt x="230480" y="74744"/>
                  </a:lnTo>
                  <a:lnTo>
                    <a:pt x="193909" y="100054"/>
                  </a:lnTo>
                  <a:lnTo>
                    <a:pt x="159844" y="128487"/>
                  </a:lnTo>
                  <a:lnTo>
                    <a:pt x="128491" y="159838"/>
                  </a:lnTo>
                  <a:lnTo>
                    <a:pt x="100057" y="193901"/>
                  </a:lnTo>
                  <a:lnTo>
                    <a:pt x="74745" y="230470"/>
                  </a:lnTo>
                  <a:lnTo>
                    <a:pt x="52764" y="269339"/>
                  </a:lnTo>
                  <a:lnTo>
                    <a:pt x="34317" y="310302"/>
                  </a:lnTo>
                  <a:lnTo>
                    <a:pt x="19612" y="353154"/>
                  </a:lnTo>
                  <a:lnTo>
                    <a:pt x="8853" y="397688"/>
                  </a:lnTo>
                  <a:lnTo>
                    <a:pt x="2247" y="443699"/>
                  </a:lnTo>
                  <a:lnTo>
                    <a:pt x="0" y="490981"/>
                  </a:lnTo>
                  <a:lnTo>
                    <a:pt x="0" y="3427069"/>
                  </a:lnTo>
                  <a:lnTo>
                    <a:pt x="2247" y="3474358"/>
                  </a:lnTo>
                  <a:lnTo>
                    <a:pt x="8853" y="3520374"/>
                  </a:lnTo>
                  <a:lnTo>
                    <a:pt x="19612" y="3564914"/>
                  </a:lnTo>
                  <a:lnTo>
                    <a:pt x="34317" y="3607770"/>
                  </a:lnTo>
                  <a:lnTo>
                    <a:pt x="52764" y="3648736"/>
                  </a:lnTo>
                  <a:lnTo>
                    <a:pt x="74745" y="3687608"/>
                  </a:lnTo>
                  <a:lnTo>
                    <a:pt x="100057" y="3724180"/>
                  </a:lnTo>
                  <a:lnTo>
                    <a:pt x="128491" y="3758245"/>
                  </a:lnTo>
                  <a:lnTo>
                    <a:pt x="159844" y="3789597"/>
                  </a:lnTo>
                  <a:lnTo>
                    <a:pt x="193909" y="3818032"/>
                  </a:lnTo>
                  <a:lnTo>
                    <a:pt x="230480" y="3843343"/>
                  </a:lnTo>
                  <a:lnTo>
                    <a:pt x="269352" y="3865325"/>
                  </a:lnTo>
                  <a:lnTo>
                    <a:pt x="310319" y="3883771"/>
                  </a:lnTo>
                  <a:lnTo>
                    <a:pt x="353175" y="3898477"/>
                  </a:lnTo>
                  <a:lnTo>
                    <a:pt x="397714" y="3909235"/>
                  </a:lnTo>
                  <a:lnTo>
                    <a:pt x="443731" y="3915841"/>
                  </a:lnTo>
                  <a:lnTo>
                    <a:pt x="491020" y="3918089"/>
                  </a:lnTo>
                  <a:lnTo>
                    <a:pt x="2455087" y="3918089"/>
                  </a:lnTo>
                  <a:lnTo>
                    <a:pt x="2502370" y="3915841"/>
                  </a:lnTo>
                  <a:lnTo>
                    <a:pt x="2548381" y="3909235"/>
                  </a:lnTo>
                  <a:lnTo>
                    <a:pt x="2592915" y="3898477"/>
                  </a:lnTo>
                  <a:lnTo>
                    <a:pt x="2635767" y="3883771"/>
                  </a:lnTo>
                  <a:lnTo>
                    <a:pt x="2676730" y="3865325"/>
                  </a:lnTo>
                  <a:lnTo>
                    <a:pt x="2715599" y="3843343"/>
                  </a:lnTo>
                  <a:lnTo>
                    <a:pt x="2752167" y="3818032"/>
                  </a:lnTo>
                  <a:lnTo>
                    <a:pt x="2786230" y="3789597"/>
                  </a:lnTo>
                  <a:lnTo>
                    <a:pt x="2817581" y="3758245"/>
                  </a:lnTo>
                  <a:lnTo>
                    <a:pt x="2846015" y="3724180"/>
                  </a:lnTo>
                  <a:lnTo>
                    <a:pt x="2871325" y="3687608"/>
                  </a:lnTo>
                  <a:lnTo>
                    <a:pt x="2893306" y="3648736"/>
                  </a:lnTo>
                  <a:lnTo>
                    <a:pt x="2911752" y="3607770"/>
                  </a:lnTo>
                  <a:lnTo>
                    <a:pt x="2926457" y="3564914"/>
                  </a:lnTo>
                  <a:lnTo>
                    <a:pt x="2937216" y="3520374"/>
                  </a:lnTo>
                  <a:lnTo>
                    <a:pt x="2943822" y="3474358"/>
                  </a:lnTo>
                  <a:lnTo>
                    <a:pt x="2946069" y="3427069"/>
                  </a:lnTo>
                  <a:lnTo>
                    <a:pt x="2946069" y="490981"/>
                  </a:lnTo>
                  <a:lnTo>
                    <a:pt x="2943822" y="443699"/>
                  </a:lnTo>
                  <a:lnTo>
                    <a:pt x="2937216" y="397688"/>
                  </a:lnTo>
                  <a:lnTo>
                    <a:pt x="2926457" y="353154"/>
                  </a:lnTo>
                  <a:lnTo>
                    <a:pt x="2911752" y="310302"/>
                  </a:lnTo>
                  <a:lnTo>
                    <a:pt x="2893306" y="269339"/>
                  </a:lnTo>
                  <a:lnTo>
                    <a:pt x="2871325" y="230470"/>
                  </a:lnTo>
                  <a:lnTo>
                    <a:pt x="2846015" y="193901"/>
                  </a:lnTo>
                  <a:lnTo>
                    <a:pt x="2817581" y="159838"/>
                  </a:lnTo>
                  <a:lnTo>
                    <a:pt x="2786230" y="128487"/>
                  </a:lnTo>
                  <a:lnTo>
                    <a:pt x="2752167" y="100054"/>
                  </a:lnTo>
                  <a:lnTo>
                    <a:pt x="2715599" y="74744"/>
                  </a:lnTo>
                  <a:lnTo>
                    <a:pt x="2676730" y="52763"/>
                  </a:lnTo>
                  <a:lnTo>
                    <a:pt x="2635767" y="34317"/>
                  </a:lnTo>
                  <a:lnTo>
                    <a:pt x="2592915" y="19612"/>
                  </a:lnTo>
                  <a:lnTo>
                    <a:pt x="2548381" y="8853"/>
                  </a:lnTo>
                  <a:lnTo>
                    <a:pt x="2502370" y="2247"/>
                  </a:lnTo>
                  <a:lnTo>
                    <a:pt x="2455087" y="0"/>
                  </a:lnTo>
                  <a:close/>
                </a:path>
              </a:pathLst>
            </a:custGeom>
            <a:solidFill>
              <a:srgbClr val="BCD6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677184" y="855862"/>
              <a:ext cx="4110354" cy="1011658"/>
            </a:xfrm>
            <a:custGeom>
              <a:avLst/>
              <a:gdLst/>
              <a:ahLst/>
              <a:cxnLst/>
              <a:rect l="l" t="t" r="r" b="b"/>
              <a:pathLst>
                <a:path w="4110354" h="1360805">
                  <a:moveTo>
                    <a:pt x="3883532" y="0"/>
                  </a:moveTo>
                  <a:lnTo>
                    <a:pt x="226822" y="0"/>
                  </a:lnTo>
                  <a:lnTo>
                    <a:pt x="181123" y="4604"/>
                  </a:lnTo>
                  <a:lnTo>
                    <a:pt x="138553" y="17811"/>
                  </a:lnTo>
                  <a:lnTo>
                    <a:pt x="100024" y="38710"/>
                  </a:lnTo>
                  <a:lnTo>
                    <a:pt x="66452" y="66389"/>
                  </a:lnTo>
                  <a:lnTo>
                    <a:pt x="38750" y="99938"/>
                  </a:lnTo>
                  <a:lnTo>
                    <a:pt x="17831" y="138445"/>
                  </a:lnTo>
                  <a:lnTo>
                    <a:pt x="4610" y="181001"/>
                  </a:lnTo>
                  <a:lnTo>
                    <a:pt x="0" y="226694"/>
                  </a:lnTo>
                  <a:lnTo>
                    <a:pt x="0" y="1133855"/>
                  </a:lnTo>
                  <a:lnTo>
                    <a:pt x="4610" y="1179554"/>
                  </a:lnTo>
                  <a:lnTo>
                    <a:pt x="17831" y="1222124"/>
                  </a:lnTo>
                  <a:lnTo>
                    <a:pt x="38750" y="1260653"/>
                  </a:lnTo>
                  <a:lnTo>
                    <a:pt x="66452" y="1294225"/>
                  </a:lnTo>
                  <a:lnTo>
                    <a:pt x="100024" y="1321927"/>
                  </a:lnTo>
                  <a:lnTo>
                    <a:pt x="138553" y="1342846"/>
                  </a:lnTo>
                  <a:lnTo>
                    <a:pt x="181123" y="1356067"/>
                  </a:lnTo>
                  <a:lnTo>
                    <a:pt x="226822" y="1360677"/>
                  </a:lnTo>
                  <a:lnTo>
                    <a:pt x="3883532" y="1360677"/>
                  </a:lnTo>
                  <a:lnTo>
                    <a:pt x="3929268" y="1356067"/>
                  </a:lnTo>
                  <a:lnTo>
                    <a:pt x="3971855" y="1342846"/>
                  </a:lnTo>
                  <a:lnTo>
                    <a:pt x="4010385" y="1321927"/>
                  </a:lnTo>
                  <a:lnTo>
                    <a:pt x="4043949" y="1294225"/>
                  </a:lnTo>
                  <a:lnTo>
                    <a:pt x="4071638" y="1260653"/>
                  </a:lnTo>
                  <a:lnTo>
                    <a:pt x="4092541" y="1222124"/>
                  </a:lnTo>
                  <a:lnTo>
                    <a:pt x="4105750" y="1179554"/>
                  </a:lnTo>
                  <a:lnTo>
                    <a:pt x="4110354" y="1133855"/>
                  </a:lnTo>
                  <a:lnTo>
                    <a:pt x="4110354" y="226694"/>
                  </a:lnTo>
                  <a:lnTo>
                    <a:pt x="4105750" y="181001"/>
                  </a:lnTo>
                  <a:lnTo>
                    <a:pt x="4092541" y="138445"/>
                  </a:lnTo>
                  <a:lnTo>
                    <a:pt x="4071638" y="99938"/>
                  </a:lnTo>
                  <a:lnTo>
                    <a:pt x="4043949" y="66389"/>
                  </a:lnTo>
                  <a:lnTo>
                    <a:pt x="4010385" y="38710"/>
                  </a:lnTo>
                  <a:lnTo>
                    <a:pt x="3971855" y="17811"/>
                  </a:lnTo>
                  <a:lnTo>
                    <a:pt x="3929268" y="4604"/>
                  </a:lnTo>
                  <a:lnTo>
                    <a:pt x="3883532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155973" y="1223185"/>
            <a:ext cx="31527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ISSUE</a:t>
            </a:r>
            <a:r>
              <a:rPr sz="12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KEHANDALAN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PERALATAN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sz="1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MNP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050964" y="855861"/>
            <a:ext cx="3933190" cy="1011657"/>
          </a:xfrm>
          <a:custGeom>
            <a:avLst/>
            <a:gdLst/>
            <a:ahLst/>
            <a:cxnLst/>
            <a:rect l="l" t="t" r="r" b="b"/>
            <a:pathLst>
              <a:path w="3933190" h="1360805">
                <a:moveTo>
                  <a:pt x="3706367" y="0"/>
                </a:moveTo>
                <a:lnTo>
                  <a:pt x="226695" y="0"/>
                </a:lnTo>
                <a:lnTo>
                  <a:pt x="181001" y="4604"/>
                </a:lnTo>
                <a:lnTo>
                  <a:pt x="138445" y="17811"/>
                </a:lnTo>
                <a:lnTo>
                  <a:pt x="99938" y="38710"/>
                </a:lnTo>
                <a:lnTo>
                  <a:pt x="66389" y="66389"/>
                </a:lnTo>
                <a:lnTo>
                  <a:pt x="38710" y="99938"/>
                </a:lnTo>
                <a:lnTo>
                  <a:pt x="17811" y="138445"/>
                </a:lnTo>
                <a:lnTo>
                  <a:pt x="4604" y="181001"/>
                </a:lnTo>
                <a:lnTo>
                  <a:pt x="0" y="226694"/>
                </a:lnTo>
                <a:lnTo>
                  <a:pt x="0" y="1133855"/>
                </a:lnTo>
                <a:lnTo>
                  <a:pt x="4604" y="1179554"/>
                </a:lnTo>
                <a:lnTo>
                  <a:pt x="17811" y="1222124"/>
                </a:lnTo>
                <a:lnTo>
                  <a:pt x="38710" y="1260653"/>
                </a:lnTo>
                <a:lnTo>
                  <a:pt x="66389" y="1294225"/>
                </a:lnTo>
                <a:lnTo>
                  <a:pt x="99938" y="1321927"/>
                </a:lnTo>
                <a:lnTo>
                  <a:pt x="138445" y="1342846"/>
                </a:lnTo>
                <a:lnTo>
                  <a:pt x="181001" y="1356067"/>
                </a:lnTo>
                <a:lnTo>
                  <a:pt x="226695" y="1360677"/>
                </a:lnTo>
                <a:lnTo>
                  <a:pt x="3706367" y="1360677"/>
                </a:lnTo>
                <a:lnTo>
                  <a:pt x="3752066" y="1356067"/>
                </a:lnTo>
                <a:lnTo>
                  <a:pt x="3794636" y="1342846"/>
                </a:lnTo>
                <a:lnTo>
                  <a:pt x="3833165" y="1321927"/>
                </a:lnTo>
                <a:lnTo>
                  <a:pt x="3866737" y="1294225"/>
                </a:lnTo>
                <a:lnTo>
                  <a:pt x="3894439" y="1260653"/>
                </a:lnTo>
                <a:lnTo>
                  <a:pt x="3915358" y="1222124"/>
                </a:lnTo>
                <a:lnTo>
                  <a:pt x="3928579" y="1179554"/>
                </a:lnTo>
                <a:lnTo>
                  <a:pt x="3933189" y="1133855"/>
                </a:lnTo>
                <a:lnTo>
                  <a:pt x="3933189" y="226694"/>
                </a:lnTo>
                <a:lnTo>
                  <a:pt x="3928579" y="181001"/>
                </a:lnTo>
                <a:lnTo>
                  <a:pt x="3915358" y="138445"/>
                </a:lnTo>
                <a:lnTo>
                  <a:pt x="3894439" y="99938"/>
                </a:lnTo>
                <a:lnTo>
                  <a:pt x="3866737" y="66389"/>
                </a:lnTo>
                <a:lnTo>
                  <a:pt x="3833165" y="38710"/>
                </a:lnTo>
                <a:lnTo>
                  <a:pt x="3794636" y="17811"/>
                </a:lnTo>
                <a:lnTo>
                  <a:pt x="3752066" y="4604"/>
                </a:lnTo>
                <a:lnTo>
                  <a:pt x="3706367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976797" y="1164397"/>
            <a:ext cx="2118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0" marR="5080" indent="-4191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PENINGKATAN</a:t>
            </a:r>
            <a:r>
              <a:rPr sz="120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RELIABILITY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QCC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05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QCC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Arial"/>
                <a:cs typeface="Arial"/>
              </a:rPr>
              <a:t>06</a:t>
            </a:r>
            <a:endParaRPr sz="1200" dirty="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73315" y="1924552"/>
            <a:ext cx="11417839" cy="4457704"/>
            <a:chOff x="611783" y="1900144"/>
            <a:chExt cx="11417839" cy="4457704"/>
          </a:xfrm>
        </p:grpSpPr>
        <p:sp>
          <p:nvSpPr>
            <p:cNvPr id="24" name="object 24"/>
            <p:cNvSpPr/>
            <p:nvPr/>
          </p:nvSpPr>
          <p:spPr>
            <a:xfrm>
              <a:off x="3657600" y="2287397"/>
              <a:ext cx="4110354" cy="4070451"/>
            </a:xfrm>
            <a:custGeom>
              <a:avLst/>
              <a:gdLst/>
              <a:ahLst/>
              <a:cxnLst/>
              <a:rect l="l" t="t" r="r" b="b"/>
              <a:pathLst>
                <a:path w="4110354" h="3918585">
                  <a:moveTo>
                    <a:pt x="3457321" y="0"/>
                  </a:moveTo>
                  <a:lnTo>
                    <a:pt x="653034" y="0"/>
                  </a:lnTo>
                  <a:lnTo>
                    <a:pt x="604294" y="1791"/>
                  </a:lnTo>
                  <a:lnTo>
                    <a:pt x="556529" y="7080"/>
                  </a:lnTo>
                  <a:lnTo>
                    <a:pt x="509862" y="15740"/>
                  </a:lnTo>
                  <a:lnTo>
                    <a:pt x="464422" y="27647"/>
                  </a:lnTo>
                  <a:lnTo>
                    <a:pt x="420333" y="42672"/>
                  </a:lnTo>
                  <a:lnTo>
                    <a:pt x="377722" y="60691"/>
                  </a:lnTo>
                  <a:lnTo>
                    <a:pt x="336716" y="81576"/>
                  </a:lnTo>
                  <a:lnTo>
                    <a:pt x="297441" y="105202"/>
                  </a:lnTo>
                  <a:lnTo>
                    <a:pt x="260023" y="131443"/>
                  </a:lnTo>
                  <a:lnTo>
                    <a:pt x="224587" y="160171"/>
                  </a:lnTo>
                  <a:lnTo>
                    <a:pt x="191262" y="191261"/>
                  </a:lnTo>
                  <a:lnTo>
                    <a:pt x="160171" y="224587"/>
                  </a:lnTo>
                  <a:lnTo>
                    <a:pt x="131443" y="260023"/>
                  </a:lnTo>
                  <a:lnTo>
                    <a:pt x="105202" y="297441"/>
                  </a:lnTo>
                  <a:lnTo>
                    <a:pt x="81576" y="336716"/>
                  </a:lnTo>
                  <a:lnTo>
                    <a:pt x="60691" y="377722"/>
                  </a:lnTo>
                  <a:lnTo>
                    <a:pt x="42672" y="420333"/>
                  </a:lnTo>
                  <a:lnTo>
                    <a:pt x="27647" y="464422"/>
                  </a:lnTo>
                  <a:lnTo>
                    <a:pt x="15740" y="509862"/>
                  </a:lnTo>
                  <a:lnTo>
                    <a:pt x="7080" y="556529"/>
                  </a:lnTo>
                  <a:lnTo>
                    <a:pt x="1791" y="604294"/>
                  </a:lnTo>
                  <a:lnTo>
                    <a:pt x="0" y="653033"/>
                  </a:lnTo>
                  <a:lnTo>
                    <a:pt x="0" y="3265042"/>
                  </a:lnTo>
                  <a:lnTo>
                    <a:pt x="1791" y="3313782"/>
                  </a:lnTo>
                  <a:lnTo>
                    <a:pt x="7080" y="3361548"/>
                  </a:lnTo>
                  <a:lnTo>
                    <a:pt x="15740" y="3408214"/>
                  </a:lnTo>
                  <a:lnTo>
                    <a:pt x="27647" y="3453655"/>
                  </a:lnTo>
                  <a:lnTo>
                    <a:pt x="42672" y="3497745"/>
                  </a:lnTo>
                  <a:lnTo>
                    <a:pt x="60691" y="3540356"/>
                  </a:lnTo>
                  <a:lnTo>
                    <a:pt x="81576" y="3581363"/>
                  </a:lnTo>
                  <a:lnTo>
                    <a:pt x="105202" y="3620639"/>
                  </a:lnTo>
                  <a:lnTo>
                    <a:pt x="131443" y="3658058"/>
                  </a:lnTo>
                  <a:lnTo>
                    <a:pt x="160171" y="3693494"/>
                  </a:lnTo>
                  <a:lnTo>
                    <a:pt x="191261" y="3726821"/>
                  </a:lnTo>
                  <a:lnTo>
                    <a:pt x="224587" y="3757912"/>
                  </a:lnTo>
                  <a:lnTo>
                    <a:pt x="260023" y="3786641"/>
                  </a:lnTo>
                  <a:lnTo>
                    <a:pt x="297441" y="3812882"/>
                  </a:lnTo>
                  <a:lnTo>
                    <a:pt x="336716" y="3836509"/>
                  </a:lnTo>
                  <a:lnTo>
                    <a:pt x="377722" y="3857395"/>
                  </a:lnTo>
                  <a:lnTo>
                    <a:pt x="420333" y="3875415"/>
                  </a:lnTo>
                  <a:lnTo>
                    <a:pt x="464422" y="3890441"/>
                  </a:lnTo>
                  <a:lnTo>
                    <a:pt x="509862" y="3902348"/>
                  </a:lnTo>
                  <a:lnTo>
                    <a:pt x="556529" y="3911009"/>
                  </a:lnTo>
                  <a:lnTo>
                    <a:pt x="604294" y="3916298"/>
                  </a:lnTo>
                  <a:lnTo>
                    <a:pt x="653034" y="3918089"/>
                  </a:lnTo>
                  <a:lnTo>
                    <a:pt x="3457321" y="3918089"/>
                  </a:lnTo>
                  <a:lnTo>
                    <a:pt x="3506060" y="3916298"/>
                  </a:lnTo>
                  <a:lnTo>
                    <a:pt x="3553825" y="3911009"/>
                  </a:lnTo>
                  <a:lnTo>
                    <a:pt x="3600492" y="3902348"/>
                  </a:lnTo>
                  <a:lnTo>
                    <a:pt x="3645932" y="3890441"/>
                  </a:lnTo>
                  <a:lnTo>
                    <a:pt x="3690021" y="3875415"/>
                  </a:lnTo>
                  <a:lnTo>
                    <a:pt x="3732632" y="3857395"/>
                  </a:lnTo>
                  <a:lnTo>
                    <a:pt x="3773638" y="3836509"/>
                  </a:lnTo>
                  <a:lnTo>
                    <a:pt x="3812913" y="3812882"/>
                  </a:lnTo>
                  <a:lnTo>
                    <a:pt x="3850331" y="3786641"/>
                  </a:lnTo>
                  <a:lnTo>
                    <a:pt x="3885767" y="3757912"/>
                  </a:lnTo>
                  <a:lnTo>
                    <a:pt x="3919093" y="3726821"/>
                  </a:lnTo>
                  <a:lnTo>
                    <a:pt x="3950183" y="3693494"/>
                  </a:lnTo>
                  <a:lnTo>
                    <a:pt x="3978911" y="3658058"/>
                  </a:lnTo>
                  <a:lnTo>
                    <a:pt x="4005152" y="3620639"/>
                  </a:lnTo>
                  <a:lnTo>
                    <a:pt x="4028778" y="3581363"/>
                  </a:lnTo>
                  <a:lnTo>
                    <a:pt x="4049663" y="3540356"/>
                  </a:lnTo>
                  <a:lnTo>
                    <a:pt x="4067682" y="3497745"/>
                  </a:lnTo>
                  <a:lnTo>
                    <a:pt x="4082707" y="3453655"/>
                  </a:lnTo>
                  <a:lnTo>
                    <a:pt x="4094614" y="3408214"/>
                  </a:lnTo>
                  <a:lnTo>
                    <a:pt x="4103274" y="3361548"/>
                  </a:lnTo>
                  <a:lnTo>
                    <a:pt x="4108563" y="3313782"/>
                  </a:lnTo>
                  <a:lnTo>
                    <a:pt x="4110354" y="3265042"/>
                  </a:lnTo>
                  <a:lnTo>
                    <a:pt x="4110354" y="653033"/>
                  </a:lnTo>
                  <a:lnTo>
                    <a:pt x="4108563" y="604294"/>
                  </a:lnTo>
                  <a:lnTo>
                    <a:pt x="4103274" y="556529"/>
                  </a:lnTo>
                  <a:lnTo>
                    <a:pt x="4094614" y="509862"/>
                  </a:lnTo>
                  <a:lnTo>
                    <a:pt x="4082707" y="464422"/>
                  </a:lnTo>
                  <a:lnTo>
                    <a:pt x="4067682" y="420333"/>
                  </a:lnTo>
                  <a:lnTo>
                    <a:pt x="4049663" y="377722"/>
                  </a:lnTo>
                  <a:lnTo>
                    <a:pt x="4028778" y="336716"/>
                  </a:lnTo>
                  <a:lnTo>
                    <a:pt x="4005152" y="297441"/>
                  </a:lnTo>
                  <a:lnTo>
                    <a:pt x="3978911" y="260023"/>
                  </a:lnTo>
                  <a:lnTo>
                    <a:pt x="3950183" y="224587"/>
                  </a:lnTo>
                  <a:lnTo>
                    <a:pt x="3919093" y="191262"/>
                  </a:lnTo>
                  <a:lnTo>
                    <a:pt x="3885767" y="160171"/>
                  </a:lnTo>
                  <a:lnTo>
                    <a:pt x="3850331" y="131443"/>
                  </a:lnTo>
                  <a:lnTo>
                    <a:pt x="3812913" y="105202"/>
                  </a:lnTo>
                  <a:lnTo>
                    <a:pt x="3773638" y="81576"/>
                  </a:lnTo>
                  <a:lnTo>
                    <a:pt x="3732632" y="60691"/>
                  </a:lnTo>
                  <a:lnTo>
                    <a:pt x="3690021" y="42672"/>
                  </a:lnTo>
                  <a:lnTo>
                    <a:pt x="3645932" y="27647"/>
                  </a:lnTo>
                  <a:lnTo>
                    <a:pt x="3600492" y="15740"/>
                  </a:lnTo>
                  <a:lnTo>
                    <a:pt x="3553825" y="7080"/>
                  </a:lnTo>
                  <a:lnTo>
                    <a:pt x="3506060" y="1791"/>
                  </a:lnTo>
                  <a:lnTo>
                    <a:pt x="3457321" y="0"/>
                  </a:lnTo>
                  <a:close/>
                </a:path>
              </a:pathLst>
            </a:custGeom>
            <a:solidFill>
              <a:srgbClr val="BCD6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5" name="object 2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1783" y="2878014"/>
              <a:ext cx="2470858" cy="2958266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7919268" y="1900144"/>
              <a:ext cx="4110354" cy="4409253"/>
            </a:xfrm>
            <a:custGeom>
              <a:avLst/>
              <a:gdLst/>
              <a:ahLst/>
              <a:cxnLst/>
              <a:rect l="l" t="t" r="r" b="b"/>
              <a:pathLst>
                <a:path w="4110354" h="3918585">
                  <a:moveTo>
                    <a:pt x="3457321" y="0"/>
                  </a:moveTo>
                  <a:lnTo>
                    <a:pt x="653033" y="0"/>
                  </a:lnTo>
                  <a:lnTo>
                    <a:pt x="604294" y="1791"/>
                  </a:lnTo>
                  <a:lnTo>
                    <a:pt x="556529" y="7080"/>
                  </a:lnTo>
                  <a:lnTo>
                    <a:pt x="509862" y="15740"/>
                  </a:lnTo>
                  <a:lnTo>
                    <a:pt x="464422" y="27647"/>
                  </a:lnTo>
                  <a:lnTo>
                    <a:pt x="420333" y="42672"/>
                  </a:lnTo>
                  <a:lnTo>
                    <a:pt x="377722" y="60691"/>
                  </a:lnTo>
                  <a:lnTo>
                    <a:pt x="336716" y="81576"/>
                  </a:lnTo>
                  <a:lnTo>
                    <a:pt x="297441" y="105202"/>
                  </a:lnTo>
                  <a:lnTo>
                    <a:pt x="260023" y="131443"/>
                  </a:lnTo>
                  <a:lnTo>
                    <a:pt x="224587" y="160171"/>
                  </a:lnTo>
                  <a:lnTo>
                    <a:pt x="191261" y="191261"/>
                  </a:lnTo>
                  <a:lnTo>
                    <a:pt x="160171" y="224587"/>
                  </a:lnTo>
                  <a:lnTo>
                    <a:pt x="131443" y="260023"/>
                  </a:lnTo>
                  <a:lnTo>
                    <a:pt x="105202" y="297441"/>
                  </a:lnTo>
                  <a:lnTo>
                    <a:pt x="81576" y="336716"/>
                  </a:lnTo>
                  <a:lnTo>
                    <a:pt x="60691" y="377722"/>
                  </a:lnTo>
                  <a:lnTo>
                    <a:pt x="42672" y="420333"/>
                  </a:lnTo>
                  <a:lnTo>
                    <a:pt x="27647" y="464422"/>
                  </a:lnTo>
                  <a:lnTo>
                    <a:pt x="15740" y="509862"/>
                  </a:lnTo>
                  <a:lnTo>
                    <a:pt x="7080" y="556529"/>
                  </a:lnTo>
                  <a:lnTo>
                    <a:pt x="1791" y="604294"/>
                  </a:lnTo>
                  <a:lnTo>
                    <a:pt x="0" y="653033"/>
                  </a:lnTo>
                  <a:lnTo>
                    <a:pt x="0" y="3265042"/>
                  </a:lnTo>
                  <a:lnTo>
                    <a:pt x="1791" y="3313782"/>
                  </a:lnTo>
                  <a:lnTo>
                    <a:pt x="7080" y="3361548"/>
                  </a:lnTo>
                  <a:lnTo>
                    <a:pt x="15740" y="3408214"/>
                  </a:lnTo>
                  <a:lnTo>
                    <a:pt x="27647" y="3453655"/>
                  </a:lnTo>
                  <a:lnTo>
                    <a:pt x="42672" y="3497745"/>
                  </a:lnTo>
                  <a:lnTo>
                    <a:pt x="60691" y="3540356"/>
                  </a:lnTo>
                  <a:lnTo>
                    <a:pt x="81576" y="3581363"/>
                  </a:lnTo>
                  <a:lnTo>
                    <a:pt x="105202" y="3620639"/>
                  </a:lnTo>
                  <a:lnTo>
                    <a:pt x="131443" y="3658058"/>
                  </a:lnTo>
                  <a:lnTo>
                    <a:pt x="160171" y="3693494"/>
                  </a:lnTo>
                  <a:lnTo>
                    <a:pt x="191261" y="3726821"/>
                  </a:lnTo>
                  <a:lnTo>
                    <a:pt x="224587" y="3757912"/>
                  </a:lnTo>
                  <a:lnTo>
                    <a:pt x="260023" y="3786641"/>
                  </a:lnTo>
                  <a:lnTo>
                    <a:pt x="297441" y="3812882"/>
                  </a:lnTo>
                  <a:lnTo>
                    <a:pt x="336716" y="3836509"/>
                  </a:lnTo>
                  <a:lnTo>
                    <a:pt x="377722" y="3857395"/>
                  </a:lnTo>
                  <a:lnTo>
                    <a:pt x="420333" y="3875415"/>
                  </a:lnTo>
                  <a:lnTo>
                    <a:pt x="464422" y="3890441"/>
                  </a:lnTo>
                  <a:lnTo>
                    <a:pt x="509862" y="3902348"/>
                  </a:lnTo>
                  <a:lnTo>
                    <a:pt x="556529" y="3911009"/>
                  </a:lnTo>
                  <a:lnTo>
                    <a:pt x="604294" y="3916298"/>
                  </a:lnTo>
                  <a:lnTo>
                    <a:pt x="653033" y="3918089"/>
                  </a:lnTo>
                  <a:lnTo>
                    <a:pt x="3457321" y="3918089"/>
                  </a:lnTo>
                  <a:lnTo>
                    <a:pt x="3506060" y="3916298"/>
                  </a:lnTo>
                  <a:lnTo>
                    <a:pt x="3553825" y="3911009"/>
                  </a:lnTo>
                  <a:lnTo>
                    <a:pt x="3600492" y="3902348"/>
                  </a:lnTo>
                  <a:lnTo>
                    <a:pt x="3645932" y="3890441"/>
                  </a:lnTo>
                  <a:lnTo>
                    <a:pt x="3690021" y="3875415"/>
                  </a:lnTo>
                  <a:lnTo>
                    <a:pt x="3732632" y="3857395"/>
                  </a:lnTo>
                  <a:lnTo>
                    <a:pt x="3773638" y="3836509"/>
                  </a:lnTo>
                  <a:lnTo>
                    <a:pt x="3812913" y="3812882"/>
                  </a:lnTo>
                  <a:lnTo>
                    <a:pt x="3850331" y="3786641"/>
                  </a:lnTo>
                  <a:lnTo>
                    <a:pt x="3885767" y="3757912"/>
                  </a:lnTo>
                  <a:lnTo>
                    <a:pt x="3919093" y="3726821"/>
                  </a:lnTo>
                  <a:lnTo>
                    <a:pt x="3950183" y="3693494"/>
                  </a:lnTo>
                  <a:lnTo>
                    <a:pt x="3978911" y="3658058"/>
                  </a:lnTo>
                  <a:lnTo>
                    <a:pt x="4005152" y="3620639"/>
                  </a:lnTo>
                  <a:lnTo>
                    <a:pt x="4028778" y="3581363"/>
                  </a:lnTo>
                  <a:lnTo>
                    <a:pt x="4049663" y="3540356"/>
                  </a:lnTo>
                  <a:lnTo>
                    <a:pt x="4067682" y="3497745"/>
                  </a:lnTo>
                  <a:lnTo>
                    <a:pt x="4082707" y="3453655"/>
                  </a:lnTo>
                  <a:lnTo>
                    <a:pt x="4094614" y="3408214"/>
                  </a:lnTo>
                  <a:lnTo>
                    <a:pt x="4103274" y="3361548"/>
                  </a:lnTo>
                  <a:lnTo>
                    <a:pt x="4108563" y="3313782"/>
                  </a:lnTo>
                  <a:lnTo>
                    <a:pt x="4110354" y="3265042"/>
                  </a:lnTo>
                  <a:lnTo>
                    <a:pt x="4110354" y="653033"/>
                  </a:lnTo>
                  <a:lnTo>
                    <a:pt x="4108563" y="604294"/>
                  </a:lnTo>
                  <a:lnTo>
                    <a:pt x="4103274" y="556529"/>
                  </a:lnTo>
                  <a:lnTo>
                    <a:pt x="4094614" y="509862"/>
                  </a:lnTo>
                  <a:lnTo>
                    <a:pt x="4082707" y="464422"/>
                  </a:lnTo>
                  <a:lnTo>
                    <a:pt x="4067682" y="420333"/>
                  </a:lnTo>
                  <a:lnTo>
                    <a:pt x="4049663" y="377722"/>
                  </a:lnTo>
                  <a:lnTo>
                    <a:pt x="4028778" y="336716"/>
                  </a:lnTo>
                  <a:lnTo>
                    <a:pt x="4005152" y="297441"/>
                  </a:lnTo>
                  <a:lnTo>
                    <a:pt x="3978911" y="260023"/>
                  </a:lnTo>
                  <a:lnTo>
                    <a:pt x="3950183" y="224587"/>
                  </a:lnTo>
                  <a:lnTo>
                    <a:pt x="3919093" y="191262"/>
                  </a:lnTo>
                  <a:lnTo>
                    <a:pt x="3885767" y="160171"/>
                  </a:lnTo>
                  <a:lnTo>
                    <a:pt x="3850331" y="131443"/>
                  </a:lnTo>
                  <a:lnTo>
                    <a:pt x="3812913" y="105202"/>
                  </a:lnTo>
                  <a:lnTo>
                    <a:pt x="3773638" y="81576"/>
                  </a:lnTo>
                  <a:lnTo>
                    <a:pt x="3732632" y="60691"/>
                  </a:lnTo>
                  <a:lnTo>
                    <a:pt x="3690021" y="42672"/>
                  </a:lnTo>
                  <a:lnTo>
                    <a:pt x="3645932" y="27647"/>
                  </a:lnTo>
                  <a:lnTo>
                    <a:pt x="3600492" y="15740"/>
                  </a:lnTo>
                  <a:lnTo>
                    <a:pt x="3553825" y="7080"/>
                  </a:lnTo>
                  <a:lnTo>
                    <a:pt x="3506060" y="1791"/>
                  </a:lnTo>
                  <a:lnTo>
                    <a:pt x="3457321" y="0"/>
                  </a:lnTo>
                  <a:close/>
                </a:path>
              </a:pathLst>
            </a:custGeom>
            <a:solidFill>
              <a:srgbClr val="BCD6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52495" y="2448449"/>
              <a:ext cx="2254607" cy="180670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8930743" y="2454784"/>
              <a:ext cx="2276359" cy="1800368"/>
            </a:xfrm>
            <a:custGeom>
              <a:avLst/>
              <a:gdLst/>
              <a:ahLst/>
              <a:cxnLst/>
              <a:rect l="l" t="t" r="r" b="b"/>
              <a:pathLst>
                <a:path w="1765300" h="1835785">
                  <a:moveTo>
                    <a:pt x="0" y="1835277"/>
                  </a:moveTo>
                  <a:lnTo>
                    <a:pt x="1765300" y="1835277"/>
                  </a:lnTo>
                  <a:lnTo>
                    <a:pt x="1765300" y="0"/>
                  </a:lnTo>
                  <a:lnTo>
                    <a:pt x="0" y="0"/>
                  </a:lnTo>
                  <a:lnTo>
                    <a:pt x="0" y="1835277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algn="ctr"/>
              <a:endParaRPr dirty="0"/>
            </a:p>
          </p:txBody>
        </p:sp>
        <p:sp>
          <p:nvSpPr>
            <p:cNvPr id="29" name="object 29"/>
            <p:cNvSpPr/>
            <p:nvPr/>
          </p:nvSpPr>
          <p:spPr>
            <a:xfrm>
              <a:off x="3588378" y="1902381"/>
              <a:ext cx="4177457" cy="4432111"/>
            </a:xfrm>
            <a:custGeom>
              <a:avLst/>
              <a:gdLst/>
              <a:ahLst/>
              <a:cxnLst/>
              <a:rect l="l" t="t" r="r" b="b"/>
              <a:pathLst>
                <a:path w="4121784" h="3934460">
                  <a:moveTo>
                    <a:pt x="3465957" y="0"/>
                  </a:moveTo>
                  <a:lnTo>
                    <a:pt x="655701" y="0"/>
                  </a:lnTo>
                  <a:lnTo>
                    <a:pt x="606772" y="1798"/>
                  </a:lnTo>
                  <a:lnTo>
                    <a:pt x="558819" y="7107"/>
                  </a:lnTo>
                  <a:lnTo>
                    <a:pt x="511968" y="15802"/>
                  </a:lnTo>
                  <a:lnTo>
                    <a:pt x="466346" y="27756"/>
                  </a:lnTo>
                  <a:lnTo>
                    <a:pt x="422081" y="42841"/>
                  </a:lnTo>
                  <a:lnTo>
                    <a:pt x="379298" y="60931"/>
                  </a:lnTo>
                  <a:lnTo>
                    <a:pt x="338125" y="81899"/>
                  </a:lnTo>
                  <a:lnTo>
                    <a:pt x="298689" y="105619"/>
                  </a:lnTo>
                  <a:lnTo>
                    <a:pt x="261117" y="131964"/>
                  </a:lnTo>
                  <a:lnTo>
                    <a:pt x="225535" y="160808"/>
                  </a:lnTo>
                  <a:lnTo>
                    <a:pt x="192071" y="192023"/>
                  </a:lnTo>
                  <a:lnTo>
                    <a:pt x="160851" y="225484"/>
                  </a:lnTo>
                  <a:lnTo>
                    <a:pt x="132002" y="261063"/>
                  </a:lnTo>
                  <a:lnTo>
                    <a:pt x="105651" y="298633"/>
                  </a:lnTo>
                  <a:lnTo>
                    <a:pt x="81925" y="338069"/>
                  </a:lnTo>
                  <a:lnTo>
                    <a:pt x="60951" y="379243"/>
                  </a:lnTo>
                  <a:lnTo>
                    <a:pt x="42856" y="422029"/>
                  </a:lnTo>
                  <a:lnTo>
                    <a:pt x="27766" y="466300"/>
                  </a:lnTo>
                  <a:lnTo>
                    <a:pt x="15808" y="511929"/>
                  </a:lnTo>
                  <a:lnTo>
                    <a:pt x="7110" y="558790"/>
                  </a:lnTo>
                  <a:lnTo>
                    <a:pt x="1798" y="606756"/>
                  </a:lnTo>
                  <a:lnTo>
                    <a:pt x="0" y="655701"/>
                  </a:lnTo>
                  <a:lnTo>
                    <a:pt x="0" y="3278504"/>
                  </a:lnTo>
                  <a:lnTo>
                    <a:pt x="1798" y="3327444"/>
                  </a:lnTo>
                  <a:lnTo>
                    <a:pt x="7110" y="3375407"/>
                  </a:lnTo>
                  <a:lnTo>
                    <a:pt x="15808" y="3422266"/>
                  </a:lnTo>
                  <a:lnTo>
                    <a:pt x="27766" y="3467895"/>
                  </a:lnTo>
                  <a:lnTo>
                    <a:pt x="42856" y="3512166"/>
                  </a:lnTo>
                  <a:lnTo>
                    <a:pt x="60951" y="3554952"/>
                  </a:lnTo>
                  <a:lnTo>
                    <a:pt x="81925" y="3596128"/>
                  </a:lnTo>
                  <a:lnTo>
                    <a:pt x="105651" y="3635566"/>
                  </a:lnTo>
                  <a:lnTo>
                    <a:pt x="132002" y="3673140"/>
                  </a:lnTo>
                  <a:lnTo>
                    <a:pt x="160851" y="3708722"/>
                  </a:lnTo>
                  <a:lnTo>
                    <a:pt x="192071" y="3742186"/>
                  </a:lnTo>
                  <a:lnTo>
                    <a:pt x="225535" y="3773406"/>
                  </a:lnTo>
                  <a:lnTo>
                    <a:pt x="261117" y="3802253"/>
                  </a:lnTo>
                  <a:lnTo>
                    <a:pt x="298689" y="3828603"/>
                  </a:lnTo>
                  <a:lnTo>
                    <a:pt x="338125" y="3852327"/>
                  </a:lnTo>
                  <a:lnTo>
                    <a:pt x="379298" y="3873299"/>
                  </a:lnTo>
                  <a:lnTo>
                    <a:pt x="422081" y="3891393"/>
                  </a:lnTo>
                  <a:lnTo>
                    <a:pt x="466346" y="3906481"/>
                  </a:lnTo>
                  <a:lnTo>
                    <a:pt x="511968" y="3918437"/>
                  </a:lnTo>
                  <a:lnTo>
                    <a:pt x="558819" y="3927134"/>
                  </a:lnTo>
                  <a:lnTo>
                    <a:pt x="606772" y="3932445"/>
                  </a:lnTo>
                  <a:lnTo>
                    <a:pt x="655701" y="3934244"/>
                  </a:lnTo>
                  <a:lnTo>
                    <a:pt x="3465957" y="3934244"/>
                  </a:lnTo>
                  <a:lnTo>
                    <a:pt x="3514901" y="3932445"/>
                  </a:lnTo>
                  <a:lnTo>
                    <a:pt x="3562867" y="3927134"/>
                  </a:lnTo>
                  <a:lnTo>
                    <a:pt x="3609728" y="3918437"/>
                  </a:lnTo>
                  <a:lnTo>
                    <a:pt x="3655357" y="3906481"/>
                  </a:lnTo>
                  <a:lnTo>
                    <a:pt x="3699628" y="3891393"/>
                  </a:lnTo>
                  <a:lnTo>
                    <a:pt x="3742414" y="3873299"/>
                  </a:lnTo>
                  <a:lnTo>
                    <a:pt x="3783588" y="3852327"/>
                  </a:lnTo>
                  <a:lnTo>
                    <a:pt x="3823024" y="3828603"/>
                  </a:lnTo>
                  <a:lnTo>
                    <a:pt x="3860594" y="3802253"/>
                  </a:lnTo>
                  <a:lnTo>
                    <a:pt x="3896173" y="3773406"/>
                  </a:lnTo>
                  <a:lnTo>
                    <a:pt x="3929634" y="3742186"/>
                  </a:lnTo>
                  <a:lnTo>
                    <a:pt x="3960849" y="3708722"/>
                  </a:lnTo>
                  <a:lnTo>
                    <a:pt x="3989693" y="3673140"/>
                  </a:lnTo>
                  <a:lnTo>
                    <a:pt x="4016038" y="3635566"/>
                  </a:lnTo>
                  <a:lnTo>
                    <a:pt x="4039758" y="3596128"/>
                  </a:lnTo>
                  <a:lnTo>
                    <a:pt x="4060726" y="3554952"/>
                  </a:lnTo>
                  <a:lnTo>
                    <a:pt x="4078816" y="3512166"/>
                  </a:lnTo>
                  <a:lnTo>
                    <a:pt x="4093901" y="3467895"/>
                  </a:lnTo>
                  <a:lnTo>
                    <a:pt x="4105855" y="3422266"/>
                  </a:lnTo>
                  <a:lnTo>
                    <a:pt x="4114550" y="3375407"/>
                  </a:lnTo>
                  <a:lnTo>
                    <a:pt x="4119859" y="3327444"/>
                  </a:lnTo>
                  <a:lnTo>
                    <a:pt x="4121658" y="3278504"/>
                  </a:lnTo>
                  <a:lnTo>
                    <a:pt x="4121658" y="655701"/>
                  </a:lnTo>
                  <a:lnTo>
                    <a:pt x="4119859" y="606756"/>
                  </a:lnTo>
                  <a:lnTo>
                    <a:pt x="4114550" y="558790"/>
                  </a:lnTo>
                  <a:lnTo>
                    <a:pt x="4105855" y="511929"/>
                  </a:lnTo>
                  <a:lnTo>
                    <a:pt x="4093901" y="466300"/>
                  </a:lnTo>
                  <a:lnTo>
                    <a:pt x="4078816" y="422029"/>
                  </a:lnTo>
                  <a:lnTo>
                    <a:pt x="4060726" y="379243"/>
                  </a:lnTo>
                  <a:lnTo>
                    <a:pt x="4039758" y="338069"/>
                  </a:lnTo>
                  <a:lnTo>
                    <a:pt x="4016038" y="298633"/>
                  </a:lnTo>
                  <a:lnTo>
                    <a:pt x="3989693" y="261063"/>
                  </a:lnTo>
                  <a:lnTo>
                    <a:pt x="3960849" y="225484"/>
                  </a:lnTo>
                  <a:lnTo>
                    <a:pt x="3929633" y="192024"/>
                  </a:lnTo>
                  <a:lnTo>
                    <a:pt x="3896173" y="160808"/>
                  </a:lnTo>
                  <a:lnTo>
                    <a:pt x="3860594" y="131964"/>
                  </a:lnTo>
                  <a:lnTo>
                    <a:pt x="3823024" y="105619"/>
                  </a:lnTo>
                  <a:lnTo>
                    <a:pt x="3783588" y="81899"/>
                  </a:lnTo>
                  <a:lnTo>
                    <a:pt x="3742414" y="60931"/>
                  </a:lnTo>
                  <a:lnTo>
                    <a:pt x="3699628" y="42841"/>
                  </a:lnTo>
                  <a:lnTo>
                    <a:pt x="3655357" y="27756"/>
                  </a:lnTo>
                  <a:lnTo>
                    <a:pt x="3609728" y="15802"/>
                  </a:lnTo>
                  <a:lnTo>
                    <a:pt x="3562867" y="7107"/>
                  </a:lnTo>
                  <a:lnTo>
                    <a:pt x="3514901" y="1798"/>
                  </a:lnTo>
                  <a:lnTo>
                    <a:pt x="3465957" y="0"/>
                  </a:lnTo>
                  <a:close/>
                </a:path>
              </a:pathLst>
            </a:custGeom>
            <a:solidFill>
              <a:srgbClr val="BCD6ED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535635" y="2439670"/>
            <a:ext cx="2651760" cy="346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 marR="5080" indent="-1905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Calibri"/>
                <a:cs typeface="Calibri"/>
              </a:rPr>
              <a:t>Surat</a:t>
            </a:r>
            <a:r>
              <a:rPr sz="1050" spc="-3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Penyampaian</a:t>
            </a:r>
            <a:r>
              <a:rPr sz="1050" spc="-5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Kebutuhan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Investasi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ME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20" dirty="0">
                <a:latin typeface="Calibri"/>
                <a:cs typeface="Calibri"/>
              </a:rPr>
              <a:t>dari </a:t>
            </a:r>
            <a:r>
              <a:rPr sz="1050" dirty="0">
                <a:latin typeface="Calibri"/>
                <a:cs typeface="Calibri"/>
              </a:rPr>
              <a:t>TH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Makassar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kepada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HO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SPTP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pada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15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Mei</a:t>
            </a:r>
            <a:r>
              <a:rPr sz="1050" spc="-20" dirty="0">
                <a:latin typeface="Calibri"/>
                <a:cs typeface="Calibri"/>
              </a:rPr>
              <a:t> 2025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71998" y="4553184"/>
            <a:ext cx="8200083" cy="9829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17720" marR="6350" indent="-227329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4618990" algn="l"/>
              </a:tabLst>
            </a:pPr>
            <a:r>
              <a:rPr sz="1050" dirty="0">
                <a:latin typeface="Calibri"/>
                <a:cs typeface="Calibri"/>
              </a:rPr>
              <a:t>TPK</a:t>
            </a:r>
            <a:r>
              <a:rPr sz="1050" spc="28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Makassar</a:t>
            </a:r>
            <a:r>
              <a:rPr sz="1050" spc="28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telah</a:t>
            </a:r>
            <a:r>
              <a:rPr sz="1050" spc="28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mengirimkan</a:t>
            </a:r>
            <a:r>
              <a:rPr sz="1050" spc="27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permohonan</a:t>
            </a:r>
            <a:r>
              <a:rPr sz="1050" spc="28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assessment 	</a:t>
            </a:r>
            <a:r>
              <a:rPr sz="1050" dirty="0">
                <a:latin typeface="Calibri"/>
                <a:cs typeface="Calibri"/>
              </a:rPr>
              <a:t>QCC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05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dan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QCC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06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kepada</a:t>
            </a:r>
            <a:r>
              <a:rPr sz="1050" spc="-4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HO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SPTP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pada</a:t>
            </a:r>
            <a:r>
              <a:rPr sz="1050" spc="-3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Agustus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-20" dirty="0">
                <a:latin typeface="Calibri"/>
                <a:cs typeface="Calibri"/>
              </a:rPr>
              <a:t>2024</a:t>
            </a:r>
            <a:r>
              <a:rPr lang="en-US" sz="1050" spc="-20" dirty="0">
                <a:latin typeface="Calibri"/>
                <a:cs typeface="Calibri"/>
              </a:rPr>
              <a:t>;</a:t>
            </a:r>
            <a:endParaRPr sz="1050" dirty="0">
              <a:latin typeface="Calibri"/>
              <a:cs typeface="Calibri"/>
            </a:endParaRPr>
          </a:p>
          <a:p>
            <a:pPr marL="4617720" marR="5080" indent="-227329" algn="just">
              <a:lnSpc>
                <a:spcPct val="100000"/>
              </a:lnSpc>
              <a:buAutoNum type="arabicPeriod"/>
              <a:tabLst>
                <a:tab pos="4618990" algn="l"/>
              </a:tabLst>
            </a:pPr>
            <a:r>
              <a:rPr sz="1050" dirty="0">
                <a:latin typeface="Calibri"/>
                <a:cs typeface="Calibri"/>
              </a:rPr>
              <a:t>Diajukan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investasi</a:t>
            </a:r>
            <a:r>
              <a:rPr sz="1050" spc="8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Capex</a:t>
            </a:r>
            <a:r>
              <a:rPr sz="1050" spc="9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peningkatan</a:t>
            </a:r>
            <a:r>
              <a:rPr sz="1050" spc="8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keandalan</a:t>
            </a:r>
            <a:r>
              <a:rPr sz="1050" spc="9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QCC</a:t>
            </a:r>
            <a:r>
              <a:rPr sz="1050" spc="9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05</a:t>
            </a:r>
            <a:r>
              <a:rPr sz="1050" spc="105" dirty="0">
                <a:latin typeface="Calibri"/>
                <a:cs typeface="Calibri"/>
              </a:rPr>
              <a:t> </a:t>
            </a:r>
            <a:r>
              <a:rPr sz="1050" spc="-25" dirty="0">
                <a:latin typeface="Calibri"/>
                <a:cs typeface="Calibri"/>
              </a:rPr>
              <a:t>dan 	</a:t>
            </a:r>
            <a:r>
              <a:rPr sz="1050" dirty="0">
                <a:latin typeface="Calibri"/>
                <a:cs typeface="Calibri"/>
              </a:rPr>
              <a:t>QCC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06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dirty="0" err="1">
                <a:latin typeface="Calibri"/>
                <a:cs typeface="Calibri"/>
              </a:rPr>
              <a:t>tahun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2026</a:t>
            </a:r>
            <a:endParaRPr lang="en-US" sz="1050" dirty="0">
              <a:latin typeface="Calibri"/>
              <a:cs typeface="Calibri"/>
            </a:endParaRPr>
          </a:p>
          <a:p>
            <a:pPr marL="4617720" marR="5080" indent="-227329" algn="just">
              <a:lnSpc>
                <a:spcPct val="100000"/>
              </a:lnSpc>
              <a:buAutoNum type="arabicPeriod"/>
              <a:tabLst>
                <a:tab pos="4618990" algn="l"/>
              </a:tabLst>
            </a:pPr>
            <a:r>
              <a:rPr lang="en-US" sz="1050" dirty="0">
                <a:latin typeface="Calibri"/>
                <a:cs typeface="Calibri"/>
              </a:rPr>
              <a:t>TPK Makassar </a:t>
            </a:r>
            <a:r>
              <a:rPr lang="en-US" sz="1050" dirty="0" err="1">
                <a:latin typeface="Calibri"/>
                <a:cs typeface="Calibri"/>
              </a:rPr>
              <a:t>telah</a:t>
            </a:r>
            <a:r>
              <a:rPr lang="en-US" sz="1050" dirty="0">
                <a:latin typeface="Calibri"/>
                <a:cs typeface="Calibri"/>
              </a:rPr>
              <a:t> </a:t>
            </a:r>
            <a:r>
              <a:rPr lang="en-US" sz="1050" dirty="0" err="1">
                <a:latin typeface="Calibri"/>
                <a:cs typeface="Calibri"/>
              </a:rPr>
              <a:t>mengajukan</a:t>
            </a:r>
            <a:r>
              <a:rPr lang="en-US" sz="1050" dirty="0">
                <a:latin typeface="Calibri"/>
                <a:cs typeface="Calibri"/>
              </a:rPr>
              <a:t> </a:t>
            </a:r>
            <a:r>
              <a:rPr lang="en-US" sz="1050" dirty="0" err="1">
                <a:latin typeface="Calibri"/>
                <a:cs typeface="Calibri"/>
              </a:rPr>
              <a:t>permohonan</a:t>
            </a:r>
            <a:r>
              <a:rPr lang="en-US" sz="1050" dirty="0">
                <a:latin typeface="Calibri"/>
                <a:cs typeface="Calibri"/>
              </a:rPr>
              <a:t> </a:t>
            </a:r>
            <a:r>
              <a:rPr lang="en-US" sz="1050" dirty="0" err="1">
                <a:latin typeface="Calibri"/>
                <a:cs typeface="Calibri"/>
              </a:rPr>
              <a:t>penambahan</a:t>
            </a:r>
            <a:r>
              <a:rPr lang="en-US" sz="1050" dirty="0">
                <a:latin typeface="Calibri"/>
                <a:cs typeface="Calibri"/>
              </a:rPr>
              <a:t> 2 unit QCC dan 8 Unit RTG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862397" y="2639897"/>
            <a:ext cx="316024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1000" dirty="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403846" y="2613025"/>
            <a:ext cx="432434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11153" y="1921983"/>
            <a:ext cx="25895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Kinerja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Peralatan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di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MNP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pada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lang="en-US" sz="1200" b="1" spc="-25" dirty="0">
                <a:latin typeface="Calibri"/>
                <a:cs typeface="Calibri"/>
              </a:rPr>
              <a:t>Juni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2025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3" name="object 14">
            <a:extLst>
              <a:ext uri="{FF2B5EF4-FFF2-40B4-BE49-F238E27FC236}">
                <a16:creationId xmlns:a16="http://schemas.microsoft.com/office/drawing/2014/main" id="{FD5BEF55-7A9F-31E9-E741-BED0E2BFC6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98004" y="42063"/>
            <a:ext cx="6244809" cy="444609"/>
          </a:xfrm>
          <a:prstGeom prst="rect">
            <a:avLst/>
          </a:prstGeom>
        </p:spPr>
        <p:txBody>
          <a:bodyPr vert="horz" wrap="square" lIns="0" tIns="165989" rIns="0" bIns="0" rtlCol="0">
            <a:spAutoFit/>
          </a:bodyPr>
          <a:lstStyle/>
          <a:p>
            <a:pPr marL="2382520">
              <a:lnSpc>
                <a:spcPct val="100000"/>
              </a:lnSpc>
              <a:spcBef>
                <a:spcPts val="95"/>
              </a:spcBef>
            </a:pPr>
            <a:r>
              <a:rPr sz="18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</a:t>
            </a:r>
            <a:r>
              <a:rPr sz="1800" b="1" spc="-8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 </a:t>
            </a:r>
            <a:r>
              <a:rPr sz="18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Teknik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2621BC67-EF24-6CA0-AAEF-F1280A7768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88498" y="2130566"/>
            <a:ext cx="1813359" cy="137339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4BA5364A-AD13-2F86-2DA9-455F30A6A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772" y="2125867"/>
            <a:ext cx="2145228" cy="14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B1E4E27-7AFF-E7BA-8580-278E6FC81D1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00118" y="2267907"/>
            <a:ext cx="2033882" cy="2761294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04D9DA0E-7416-6912-DA99-491E6DA02D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048" y="2266882"/>
            <a:ext cx="1597113" cy="206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ject 31">
            <a:extLst>
              <a:ext uri="{FF2B5EF4-FFF2-40B4-BE49-F238E27FC236}">
                <a16:creationId xmlns:a16="http://schemas.microsoft.com/office/drawing/2014/main" id="{EE210FBC-5A59-9528-455F-5F4322279607}"/>
              </a:ext>
            </a:extLst>
          </p:cNvPr>
          <p:cNvSpPr txBox="1"/>
          <p:nvPr/>
        </p:nvSpPr>
        <p:spPr>
          <a:xfrm>
            <a:off x="-500938" y="4604434"/>
            <a:ext cx="8234938" cy="20576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90391" marR="6350" algn="just">
              <a:lnSpc>
                <a:spcPct val="100000"/>
              </a:lnSpc>
              <a:spcBef>
                <a:spcPts val="105"/>
              </a:spcBef>
              <a:tabLst>
                <a:tab pos="4618990" algn="l"/>
              </a:tabLst>
            </a:pPr>
            <a:endParaRPr lang="en-US" sz="1050" spc="-20" dirty="0">
              <a:latin typeface="Calibri"/>
              <a:cs typeface="Calibri"/>
            </a:endParaRPr>
          </a:p>
          <a:p>
            <a:pPr marL="4390391" marR="6350" algn="just">
              <a:lnSpc>
                <a:spcPct val="100000"/>
              </a:lnSpc>
              <a:spcBef>
                <a:spcPts val="105"/>
              </a:spcBef>
              <a:tabLst>
                <a:tab pos="4618990" algn="l"/>
              </a:tabLst>
            </a:pPr>
            <a:endParaRPr lang="en-US" sz="1050" spc="-20" dirty="0">
              <a:latin typeface="Calibri"/>
              <a:cs typeface="Calibri"/>
            </a:endParaRPr>
          </a:p>
          <a:p>
            <a:pPr marL="4390391" marR="6350" algn="just">
              <a:lnSpc>
                <a:spcPct val="100000"/>
              </a:lnSpc>
              <a:spcBef>
                <a:spcPts val="105"/>
              </a:spcBef>
              <a:tabLst>
                <a:tab pos="4618990" algn="l"/>
              </a:tabLst>
            </a:pPr>
            <a:endParaRPr lang="en-US" sz="1050" spc="-20" dirty="0">
              <a:latin typeface="Calibri"/>
              <a:cs typeface="Calibri"/>
            </a:endParaRPr>
          </a:p>
          <a:p>
            <a:pPr marL="4618991" marR="6350" indent="-228600" algn="just">
              <a:lnSpc>
                <a:spcPct val="100000"/>
              </a:lnSpc>
              <a:spcBef>
                <a:spcPts val="105"/>
              </a:spcBef>
              <a:buFont typeface="+mj-lt"/>
              <a:buAutoNum type="arabicPeriod"/>
              <a:tabLst>
                <a:tab pos="4618990" algn="l"/>
              </a:tabLst>
            </a:pPr>
            <a:r>
              <a:rPr lang="en-US" sz="1000" spc="-20" dirty="0" err="1">
                <a:latin typeface="Calibri"/>
                <a:cs typeface="Calibri"/>
              </a:rPr>
              <a:t>Perbaikan</a:t>
            </a:r>
            <a:r>
              <a:rPr lang="en-US" sz="1000" spc="-20" dirty="0">
                <a:latin typeface="Calibri"/>
                <a:cs typeface="Calibri"/>
              </a:rPr>
              <a:t> 4 unit RTG </a:t>
            </a:r>
            <a:r>
              <a:rPr lang="en-US" sz="1000" spc="-20" dirty="0" err="1">
                <a:latin typeface="Calibri"/>
                <a:cs typeface="Calibri"/>
              </a:rPr>
              <a:t>tersebut</a:t>
            </a:r>
            <a:r>
              <a:rPr lang="en-US" sz="1000" spc="-20" dirty="0">
                <a:latin typeface="Calibri"/>
                <a:cs typeface="Calibri"/>
              </a:rPr>
              <a:t> </a:t>
            </a:r>
            <a:r>
              <a:rPr lang="en-US" sz="1000" spc="-20" dirty="0" err="1">
                <a:latin typeface="Calibri"/>
                <a:cs typeface="Calibri"/>
              </a:rPr>
              <a:t>ditargetkan</a:t>
            </a:r>
            <a:r>
              <a:rPr lang="en-US" sz="1000" spc="-20" dirty="0">
                <a:latin typeface="Calibri"/>
                <a:cs typeface="Calibri"/>
              </a:rPr>
              <a:t> </a:t>
            </a:r>
            <a:r>
              <a:rPr lang="en-US" sz="1000" spc="-20" dirty="0" err="1">
                <a:latin typeface="Calibri"/>
                <a:cs typeface="Calibri"/>
              </a:rPr>
              <a:t>selesai</a:t>
            </a:r>
            <a:r>
              <a:rPr lang="en-US" sz="1000" spc="-20" dirty="0">
                <a:latin typeface="Calibri"/>
                <a:cs typeface="Calibri"/>
              </a:rPr>
              <a:t> </a:t>
            </a:r>
            <a:r>
              <a:rPr lang="en-US" sz="1000" spc="-20" dirty="0" err="1">
                <a:latin typeface="Calibri"/>
                <a:cs typeface="Calibri"/>
              </a:rPr>
              <a:t>pertengahan</a:t>
            </a:r>
            <a:r>
              <a:rPr lang="en-US" sz="1000" spc="-20" dirty="0">
                <a:latin typeface="Calibri"/>
                <a:cs typeface="Calibri"/>
              </a:rPr>
              <a:t> Agustus 2025;</a:t>
            </a:r>
          </a:p>
          <a:p>
            <a:pPr marL="4618991" marR="6350" indent="-228600" algn="just">
              <a:spcBef>
                <a:spcPts val="105"/>
              </a:spcBef>
              <a:buFont typeface="+mj-lt"/>
              <a:buAutoNum type="arabicPeriod"/>
              <a:tabLst>
                <a:tab pos="4618990" algn="l"/>
              </a:tabLst>
            </a:pPr>
            <a:r>
              <a:rPr lang="en-US" sz="1000" dirty="0" err="1">
                <a:cs typeface="Calibri"/>
              </a:rPr>
              <a:t>Dengan</a:t>
            </a:r>
            <a:r>
              <a:rPr lang="en-US" sz="1000" dirty="0">
                <a:cs typeface="Calibri"/>
              </a:rPr>
              <a:t> </a:t>
            </a:r>
            <a:r>
              <a:rPr lang="en-US" sz="1000" dirty="0" err="1">
                <a:cs typeface="Calibri"/>
              </a:rPr>
              <a:t>pelaksanaan</a:t>
            </a:r>
            <a:r>
              <a:rPr lang="en-US" sz="1000" dirty="0">
                <a:cs typeface="Calibri"/>
              </a:rPr>
              <a:t> </a:t>
            </a:r>
            <a:r>
              <a:rPr lang="en-US" sz="1000" dirty="0" err="1">
                <a:cs typeface="Calibri"/>
              </a:rPr>
              <a:t>pekerjaan</a:t>
            </a:r>
            <a:r>
              <a:rPr lang="en-US" sz="1000" dirty="0">
                <a:cs typeface="Calibri"/>
              </a:rPr>
              <a:t> </a:t>
            </a:r>
            <a:r>
              <a:rPr lang="en-US" sz="1000" dirty="0" err="1">
                <a:cs typeface="Calibri"/>
              </a:rPr>
              <a:t>tersebut</a:t>
            </a:r>
            <a:r>
              <a:rPr lang="en-US" sz="1000" dirty="0">
                <a:cs typeface="Calibri"/>
              </a:rPr>
              <a:t> </a:t>
            </a:r>
            <a:r>
              <a:rPr lang="en-US" sz="1000" dirty="0" err="1">
                <a:cs typeface="Calibri"/>
              </a:rPr>
              <a:t>diatas</a:t>
            </a:r>
            <a:r>
              <a:rPr lang="en-US" sz="1000" dirty="0">
                <a:cs typeface="Calibri"/>
              </a:rPr>
              <a:t> </a:t>
            </a:r>
            <a:r>
              <a:rPr lang="en-US" sz="1000" dirty="0" err="1">
                <a:cs typeface="Calibri"/>
              </a:rPr>
              <a:t>dapat</a:t>
            </a:r>
            <a:r>
              <a:rPr lang="en-US" sz="1000" dirty="0">
                <a:cs typeface="Calibri"/>
              </a:rPr>
              <a:t> </a:t>
            </a:r>
            <a:r>
              <a:rPr lang="en-US" sz="1000" dirty="0" err="1">
                <a:cs typeface="Calibri"/>
              </a:rPr>
              <a:t>meningkatkan</a:t>
            </a:r>
            <a:r>
              <a:rPr lang="en-US" sz="1000" spc="185" dirty="0">
                <a:cs typeface="Calibri"/>
              </a:rPr>
              <a:t> </a:t>
            </a:r>
            <a:r>
              <a:rPr lang="en-US" sz="1000" dirty="0" err="1">
                <a:cs typeface="Calibri"/>
              </a:rPr>
              <a:t>kehandalan</a:t>
            </a:r>
            <a:r>
              <a:rPr lang="en-US" sz="1000" spc="175" dirty="0">
                <a:cs typeface="Calibri"/>
              </a:rPr>
              <a:t> </a:t>
            </a:r>
            <a:r>
              <a:rPr lang="en-US" sz="1000" dirty="0" err="1">
                <a:cs typeface="Calibri"/>
              </a:rPr>
              <a:t>peralatan</a:t>
            </a:r>
            <a:r>
              <a:rPr lang="en-US" sz="1000" dirty="0">
                <a:cs typeface="Calibri"/>
              </a:rPr>
              <a:t>, </a:t>
            </a:r>
            <a:r>
              <a:rPr lang="en-US" sz="1000" dirty="0" err="1">
                <a:cs typeface="Calibri"/>
              </a:rPr>
              <a:t>sehingga</a:t>
            </a:r>
            <a:r>
              <a:rPr lang="en-US" sz="1000" spc="175" dirty="0">
                <a:cs typeface="Calibri"/>
              </a:rPr>
              <a:t> </a:t>
            </a:r>
            <a:r>
              <a:rPr lang="en-US" sz="1000" spc="-10" dirty="0" err="1">
                <a:cs typeface="Calibri"/>
              </a:rPr>
              <a:t>kapasitas</a:t>
            </a:r>
            <a:r>
              <a:rPr lang="en-US" sz="1000" spc="-10" dirty="0">
                <a:cs typeface="Calibri"/>
              </a:rPr>
              <a:t> </a:t>
            </a:r>
            <a:r>
              <a:rPr lang="en-US" sz="1000" dirty="0">
                <a:cs typeface="Calibri"/>
              </a:rPr>
              <a:t>Shore</a:t>
            </a:r>
            <a:r>
              <a:rPr lang="en-US" sz="1000" spc="-50" dirty="0">
                <a:cs typeface="Calibri"/>
              </a:rPr>
              <a:t> </a:t>
            </a:r>
            <a:r>
              <a:rPr lang="en-US" sz="1000" dirty="0">
                <a:cs typeface="Calibri"/>
              </a:rPr>
              <a:t>Crane</a:t>
            </a:r>
            <a:r>
              <a:rPr lang="en-US" sz="1000" spc="-45" dirty="0">
                <a:cs typeface="Calibri"/>
              </a:rPr>
              <a:t> </a:t>
            </a:r>
            <a:r>
              <a:rPr lang="en-US" sz="1000" dirty="0">
                <a:cs typeface="Calibri"/>
              </a:rPr>
              <a:t>MNP</a:t>
            </a:r>
            <a:r>
              <a:rPr lang="en-US" sz="1000" spc="-30" dirty="0">
                <a:cs typeface="Calibri"/>
              </a:rPr>
              <a:t> </a:t>
            </a:r>
            <a:r>
              <a:rPr lang="en-US" sz="1000" dirty="0" err="1">
                <a:cs typeface="Calibri"/>
              </a:rPr>
              <a:t>sebesar</a:t>
            </a:r>
            <a:r>
              <a:rPr lang="en-US" sz="1000" spc="-25" dirty="0">
                <a:cs typeface="Calibri"/>
              </a:rPr>
              <a:t> 6</a:t>
            </a:r>
            <a:r>
              <a:rPr lang="en-US" sz="1000" dirty="0">
                <a:cs typeface="Calibri"/>
              </a:rPr>
              <a:t>00.000</a:t>
            </a:r>
            <a:r>
              <a:rPr lang="en-US" sz="1000" spc="-25" dirty="0">
                <a:cs typeface="Calibri"/>
              </a:rPr>
              <a:t> </a:t>
            </a:r>
            <a:r>
              <a:rPr lang="en-US" sz="1000" spc="-20" dirty="0" err="1">
                <a:cs typeface="Calibri"/>
              </a:rPr>
              <a:t>Teus</a:t>
            </a:r>
            <a:r>
              <a:rPr lang="en-US" sz="1000" spc="-20" dirty="0">
                <a:cs typeface="Calibri"/>
              </a:rPr>
              <a:t>.</a:t>
            </a:r>
          </a:p>
          <a:p>
            <a:pPr marL="4618991" marR="6350" indent="-228600" algn="just">
              <a:spcBef>
                <a:spcPts val="105"/>
              </a:spcBef>
              <a:buFont typeface="+mj-lt"/>
              <a:buAutoNum type="arabicPeriod"/>
              <a:tabLst>
                <a:tab pos="4618990" algn="l"/>
              </a:tabLst>
            </a:pPr>
            <a:endParaRPr lang="en-US" sz="1000" spc="-20" dirty="0">
              <a:cs typeface="Calibri"/>
            </a:endParaRPr>
          </a:p>
          <a:p>
            <a:pPr marL="4618991" marR="6350" indent="-228600" algn="just">
              <a:lnSpc>
                <a:spcPct val="100000"/>
              </a:lnSpc>
              <a:spcBef>
                <a:spcPts val="105"/>
              </a:spcBef>
              <a:buFont typeface="+mj-lt"/>
              <a:buAutoNum type="arabicPeriod"/>
              <a:tabLst>
                <a:tab pos="4618990" algn="l"/>
              </a:tabLst>
            </a:pPr>
            <a:endParaRPr lang="en-US" sz="1050" spc="-20" dirty="0">
              <a:latin typeface="Calibri"/>
              <a:cs typeface="Calibri"/>
            </a:endParaRPr>
          </a:p>
          <a:p>
            <a:pPr marL="4390391" marR="5080">
              <a:lnSpc>
                <a:spcPct val="100000"/>
              </a:lnSpc>
              <a:tabLst>
                <a:tab pos="4618990" algn="l"/>
              </a:tabLst>
            </a:pPr>
            <a:endParaRPr lang="en-US" sz="1050" spc="-20" dirty="0">
              <a:latin typeface="Calibri"/>
              <a:cs typeface="Calibri"/>
            </a:endParaRPr>
          </a:p>
          <a:p>
            <a:pPr marL="12700" marR="4336415" algn="just">
              <a:lnSpc>
                <a:spcPct val="100000"/>
              </a:lnSpc>
              <a:spcBef>
                <a:spcPts val="430"/>
              </a:spcBef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56FC555-A338-FD1A-C1DD-1B7795874883}"/>
              </a:ext>
            </a:extLst>
          </p:cNvPr>
          <p:cNvSpPr/>
          <p:nvPr/>
        </p:nvSpPr>
        <p:spPr>
          <a:xfrm>
            <a:off x="-31616" y="0"/>
            <a:ext cx="1398977" cy="584606"/>
          </a:xfrm>
          <a:prstGeom prst="rect">
            <a:avLst/>
          </a:prstGeom>
          <a:solidFill>
            <a:srgbClr val="20A0DA"/>
          </a:solidFill>
          <a:ln>
            <a:solidFill>
              <a:srgbClr val="1449AD"/>
            </a:solidFill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1F5C141-0BA5-F6CC-84D1-8D60C8B3F32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172"/>
            <a:ext cx="1318363" cy="39537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736D203F-40C7-4ADA-F065-540AEA462169}"/>
              </a:ext>
            </a:extLst>
          </p:cNvPr>
          <p:cNvSpPr txBox="1"/>
          <p:nvPr/>
        </p:nvSpPr>
        <p:spPr>
          <a:xfrm>
            <a:off x="4572000" y="152400"/>
            <a:ext cx="453644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Layout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TPK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sz="16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MAKASSAR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lang="en-US" sz="1600" b="1" spc="-25" dirty="0">
                <a:solidFill>
                  <a:srgbClr val="FFFFFF"/>
                </a:solidFill>
                <a:latin typeface="Arial"/>
                <a:cs typeface="Arial"/>
              </a:rPr>
              <a:t>1 SAAT INI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7FD697-E346-500B-6996-465EAEC03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77" y="914400"/>
            <a:ext cx="11902046" cy="5029200"/>
          </a:xfrm>
          <a:prstGeom prst="rect">
            <a:avLst/>
          </a:prstGeom>
        </p:spPr>
      </p:pic>
      <p:sp>
        <p:nvSpPr>
          <p:cNvPr id="7" name="object 31">
            <a:extLst>
              <a:ext uri="{FF2B5EF4-FFF2-40B4-BE49-F238E27FC236}">
                <a16:creationId xmlns:a16="http://schemas.microsoft.com/office/drawing/2014/main" id="{E5F58513-7E27-B532-653F-7305D459FF2C}"/>
              </a:ext>
            </a:extLst>
          </p:cNvPr>
          <p:cNvSpPr txBox="1"/>
          <p:nvPr/>
        </p:nvSpPr>
        <p:spPr>
          <a:xfrm>
            <a:off x="-3980872" y="4527187"/>
            <a:ext cx="8251698" cy="1593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390391" marR="6350" algn="just">
              <a:lnSpc>
                <a:spcPct val="100000"/>
              </a:lnSpc>
              <a:spcBef>
                <a:spcPts val="105"/>
              </a:spcBef>
              <a:tabLst>
                <a:tab pos="4618990" algn="l"/>
              </a:tabLst>
            </a:pPr>
            <a:endParaRPr lang="en-US" sz="1200" spc="-20" dirty="0">
              <a:latin typeface="Calibri"/>
              <a:cs typeface="Calibri"/>
            </a:endParaRPr>
          </a:p>
          <a:p>
            <a:pPr marL="4390391" marR="6350" algn="just">
              <a:lnSpc>
                <a:spcPct val="100000"/>
              </a:lnSpc>
              <a:spcBef>
                <a:spcPts val="105"/>
              </a:spcBef>
              <a:tabLst>
                <a:tab pos="4618990" algn="l"/>
              </a:tabLst>
            </a:pPr>
            <a:endParaRPr lang="en-US" sz="1200" spc="-20" dirty="0">
              <a:latin typeface="Calibri"/>
              <a:cs typeface="Calibri"/>
            </a:endParaRPr>
          </a:p>
          <a:p>
            <a:pPr marL="4390391" marR="6350" algn="just">
              <a:lnSpc>
                <a:spcPct val="100000"/>
              </a:lnSpc>
              <a:spcBef>
                <a:spcPts val="105"/>
              </a:spcBef>
              <a:tabLst>
                <a:tab pos="4618990" algn="l"/>
              </a:tabLst>
            </a:pPr>
            <a:endParaRPr lang="en-US" sz="1200" spc="-20" dirty="0">
              <a:latin typeface="Calibri"/>
              <a:cs typeface="Calibri"/>
            </a:endParaRPr>
          </a:p>
          <a:p>
            <a:pPr marL="4618991" marR="6350" indent="-228600" algn="just">
              <a:lnSpc>
                <a:spcPct val="100000"/>
              </a:lnSpc>
              <a:spcBef>
                <a:spcPts val="105"/>
              </a:spcBef>
              <a:buFont typeface="Wingdings" panose="05000000000000000000" pitchFamily="2" charset="2"/>
              <a:buChar char="q"/>
              <a:tabLst>
                <a:tab pos="4618990" algn="l"/>
              </a:tabLst>
            </a:pPr>
            <a:r>
              <a:rPr lang="en-US" sz="1200" spc="-20" dirty="0">
                <a:latin typeface="Calibri"/>
                <a:cs typeface="Calibri"/>
              </a:rPr>
              <a:t>Saat </a:t>
            </a:r>
            <a:r>
              <a:rPr lang="en-US" sz="1200" spc="-20" dirty="0" err="1">
                <a:latin typeface="Calibri"/>
                <a:cs typeface="Calibri"/>
              </a:rPr>
              <a:t>ini</a:t>
            </a:r>
            <a:r>
              <a:rPr lang="en-US" sz="1200" spc="-20" dirty="0">
                <a:latin typeface="Calibri"/>
                <a:cs typeface="Calibri"/>
              </a:rPr>
              <a:t> di TPK New Makassar T1, </a:t>
            </a:r>
            <a:r>
              <a:rPr lang="en-US" sz="1200" spc="-20" dirty="0" err="1">
                <a:latin typeface="Calibri"/>
                <a:cs typeface="Calibri"/>
              </a:rPr>
              <a:t>tersisa</a:t>
            </a:r>
            <a:r>
              <a:rPr lang="en-US" sz="1200" spc="-20" dirty="0">
                <a:latin typeface="Calibri"/>
                <a:cs typeface="Calibri"/>
              </a:rPr>
              <a:t> 3 </a:t>
            </a:r>
            <a:r>
              <a:rPr lang="en-US" sz="1200" spc="-20" dirty="0" err="1">
                <a:latin typeface="Calibri"/>
                <a:cs typeface="Calibri"/>
              </a:rPr>
              <a:t>Pelayaran</a:t>
            </a:r>
            <a:r>
              <a:rPr lang="en-US" sz="1200" spc="-20" dirty="0">
                <a:latin typeface="Calibri"/>
                <a:cs typeface="Calibri"/>
              </a:rPr>
              <a:t>; CTP, Tanto dan </a:t>
            </a:r>
            <a:r>
              <a:rPr lang="en-US" sz="1200" spc="-20" dirty="0" err="1">
                <a:latin typeface="Calibri"/>
                <a:cs typeface="Calibri"/>
              </a:rPr>
              <a:t>Panurjuan</a:t>
            </a:r>
            <a:r>
              <a:rPr lang="en-US" sz="1200" spc="-20" dirty="0">
                <a:latin typeface="Calibri"/>
                <a:cs typeface="Calibri"/>
              </a:rPr>
              <a:t> yang </a:t>
            </a:r>
            <a:r>
              <a:rPr lang="en-US" sz="1200" spc="-20" dirty="0" err="1">
                <a:latin typeface="Calibri"/>
                <a:cs typeface="Calibri"/>
              </a:rPr>
              <a:t>masih</a:t>
            </a:r>
            <a:r>
              <a:rPr lang="en-US" sz="1200" spc="-20" dirty="0">
                <a:latin typeface="Calibri"/>
                <a:cs typeface="Calibri"/>
              </a:rPr>
              <a:t> </a:t>
            </a:r>
            <a:r>
              <a:rPr lang="en-US" sz="1200" spc="-20" dirty="0" err="1">
                <a:latin typeface="Calibri"/>
                <a:cs typeface="Calibri"/>
              </a:rPr>
              <a:t>beroperasi</a:t>
            </a:r>
            <a:endParaRPr lang="en-US" sz="1200" spc="-20" dirty="0">
              <a:cs typeface="Calibri"/>
            </a:endParaRPr>
          </a:p>
          <a:p>
            <a:pPr marL="4618991" marR="6350" indent="-228600" algn="just">
              <a:lnSpc>
                <a:spcPct val="100000"/>
              </a:lnSpc>
              <a:spcBef>
                <a:spcPts val="105"/>
              </a:spcBef>
              <a:buFont typeface="+mj-lt"/>
              <a:buAutoNum type="arabicPeriod"/>
              <a:tabLst>
                <a:tab pos="4618990" algn="l"/>
              </a:tabLst>
            </a:pPr>
            <a:endParaRPr lang="en-US" sz="1200" spc="-20" dirty="0">
              <a:latin typeface="Calibri"/>
              <a:cs typeface="Calibri"/>
            </a:endParaRPr>
          </a:p>
          <a:p>
            <a:pPr marL="4390391" marR="5080">
              <a:lnSpc>
                <a:spcPct val="100000"/>
              </a:lnSpc>
              <a:tabLst>
                <a:tab pos="4618990" algn="l"/>
              </a:tabLst>
            </a:pPr>
            <a:endParaRPr lang="en-US" sz="1200" spc="-20" dirty="0">
              <a:latin typeface="Calibri"/>
              <a:cs typeface="Calibri"/>
            </a:endParaRPr>
          </a:p>
          <a:p>
            <a:pPr marL="12700" marR="4336415" algn="just">
              <a:lnSpc>
                <a:spcPct val="100000"/>
              </a:lnSpc>
              <a:spcBef>
                <a:spcPts val="430"/>
              </a:spcBef>
            </a:pPr>
            <a:endParaRPr sz="1200" dirty="0">
              <a:latin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64FCFD-AF09-9433-9C72-1DD498CE8D0C}"/>
              </a:ext>
            </a:extLst>
          </p:cNvPr>
          <p:cNvSpPr/>
          <p:nvPr/>
        </p:nvSpPr>
        <p:spPr>
          <a:xfrm>
            <a:off x="-31616" y="0"/>
            <a:ext cx="1398977" cy="584606"/>
          </a:xfrm>
          <a:prstGeom prst="rect">
            <a:avLst/>
          </a:prstGeom>
          <a:solidFill>
            <a:srgbClr val="20A0DA"/>
          </a:solidFill>
          <a:ln>
            <a:solidFill>
              <a:srgbClr val="1449AD"/>
            </a:solidFill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FEC10F-9D8A-9955-18C9-3F4C22BE1D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172"/>
            <a:ext cx="1318363" cy="39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928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7" y="817643"/>
            <a:ext cx="12192000" cy="6040755"/>
            <a:chOff x="187" y="817643"/>
            <a:chExt cx="12192000" cy="60407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7" y="817643"/>
              <a:ext cx="12191618" cy="60403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60603" y="3684905"/>
              <a:ext cx="4634865" cy="2139950"/>
            </a:xfrm>
            <a:custGeom>
              <a:avLst/>
              <a:gdLst/>
              <a:ahLst/>
              <a:cxnLst/>
              <a:rect l="l" t="t" r="r" b="b"/>
              <a:pathLst>
                <a:path w="4634865" h="2139950">
                  <a:moveTo>
                    <a:pt x="4634763" y="0"/>
                  </a:moveTo>
                  <a:lnTo>
                    <a:pt x="3320186" y="0"/>
                  </a:lnTo>
                  <a:lnTo>
                    <a:pt x="0" y="2120646"/>
                  </a:lnTo>
                  <a:lnTo>
                    <a:pt x="3684803" y="2139848"/>
                  </a:lnTo>
                  <a:lnTo>
                    <a:pt x="4634763" y="0"/>
                  </a:lnTo>
                  <a:close/>
                </a:path>
              </a:pathLst>
            </a:custGeom>
            <a:solidFill>
              <a:srgbClr val="E36C09">
                <a:alpha val="3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60603" y="3684905"/>
              <a:ext cx="4634865" cy="2139950"/>
            </a:xfrm>
            <a:custGeom>
              <a:avLst/>
              <a:gdLst/>
              <a:ahLst/>
              <a:cxnLst/>
              <a:rect l="l" t="t" r="r" b="b"/>
              <a:pathLst>
                <a:path w="4634865" h="2139950">
                  <a:moveTo>
                    <a:pt x="3320186" y="0"/>
                  </a:moveTo>
                  <a:lnTo>
                    <a:pt x="4634763" y="0"/>
                  </a:lnTo>
                  <a:lnTo>
                    <a:pt x="3684803" y="2139848"/>
                  </a:lnTo>
                  <a:lnTo>
                    <a:pt x="0" y="2120646"/>
                  </a:lnTo>
                  <a:lnTo>
                    <a:pt x="3320186" y="0"/>
                  </a:lnTo>
                  <a:close/>
                </a:path>
              </a:pathLst>
            </a:custGeom>
            <a:ln w="25400">
              <a:solidFill>
                <a:srgbClr val="E36C0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178935" y="3662806"/>
              <a:ext cx="3643629" cy="2172335"/>
            </a:xfrm>
            <a:custGeom>
              <a:avLst/>
              <a:gdLst/>
              <a:ahLst/>
              <a:cxnLst/>
              <a:rect l="l" t="t" r="r" b="b"/>
              <a:pathLst>
                <a:path w="3643629" h="2172335">
                  <a:moveTo>
                    <a:pt x="915669" y="0"/>
                  </a:moveTo>
                  <a:lnTo>
                    <a:pt x="3049016" y="0"/>
                  </a:lnTo>
                  <a:lnTo>
                    <a:pt x="3643248" y="2172258"/>
                  </a:lnTo>
                  <a:lnTo>
                    <a:pt x="0" y="2152777"/>
                  </a:lnTo>
                  <a:lnTo>
                    <a:pt x="915669" y="0"/>
                  </a:lnTo>
                  <a:close/>
                </a:path>
              </a:pathLst>
            </a:custGeom>
            <a:ln w="254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37729" y="3643249"/>
              <a:ext cx="4822190" cy="2202180"/>
            </a:xfrm>
            <a:custGeom>
              <a:avLst/>
              <a:gdLst/>
              <a:ahLst/>
              <a:cxnLst/>
              <a:rect l="l" t="t" r="r" b="b"/>
              <a:pathLst>
                <a:path w="4822190" h="2202179">
                  <a:moveTo>
                    <a:pt x="0" y="0"/>
                  </a:moveTo>
                  <a:lnTo>
                    <a:pt x="2415794" y="29337"/>
                  </a:lnTo>
                  <a:lnTo>
                    <a:pt x="4821809" y="2201557"/>
                  </a:lnTo>
                  <a:lnTo>
                    <a:pt x="594233" y="2201557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28287" y="2532761"/>
              <a:ext cx="5805805" cy="1130300"/>
            </a:xfrm>
            <a:custGeom>
              <a:avLst/>
              <a:gdLst/>
              <a:ahLst/>
              <a:cxnLst/>
              <a:rect l="l" t="t" r="r" b="b"/>
              <a:pathLst>
                <a:path w="5805805" h="1130300">
                  <a:moveTo>
                    <a:pt x="2201545" y="0"/>
                  </a:moveTo>
                  <a:lnTo>
                    <a:pt x="2065147" y="107187"/>
                  </a:lnTo>
                  <a:lnTo>
                    <a:pt x="1899539" y="68199"/>
                  </a:lnTo>
                  <a:lnTo>
                    <a:pt x="0" y="1100836"/>
                  </a:lnTo>
                  <a:lnTo>
                    <a:pt x="5805678" y="1130045"/>
                  </a:lnTo>
                  <a:lnTo>
                    <a:pt x="5153025" y="506602"/>
                  </a:lnTo>
                  <a:lnTo>
                    <a:pt x="2201545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28287" y="2532761"/>
              <a:ext cx="5805805" cy="1130300"/>
            </a:xfrm>
            <a:custGeom>
              <a:avLst/>
              <a:gdLst/>
              <a:ahLst/>
              <a:cxnLst/>
              <a:rect l="l" t="t" r="r" b="b"/>
              <a:pathLst>
                <a:path w="5805805" h="1130300">
                  <a:moveTo>
                    <a:pt x="0" y="1100836"/>
                  </a:moveTo>
                  <a:lnTo>
                    <a:pt x="1899539" y="68199"/>
                  </a:lnTo>
                  <a:lnTo>
                    <a:pt x="2065147" y="107187"/>
                  </a:lnTo>
                  <a:lnTo>
                    <a:pt x="2201545" y="0"/>
                  </a:lnTo>
                  <a:lnTo>
                    <a:pt x="5153025" y="506602"/>
                  </a:lnTo>
                  <a:lnTo>
                    <a:pt x="5805678" y="1130045"/>
                  </a:lnTo>
                  <a:lnTo>
                    <a:pt x="0" y="1100836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8416543" y="3815841"/>
            <a:ext cx="467995" cy="5397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350" b="1" spc="-25" dirty="0">
                <a:solidFill>
                  <a:srgbClr val="001F5F"/>
                </a:solidFill>
                <a:latin typeface="Calibri"/>
                <a:cs typeface="Calibri"/>
              </a:rPr>
              <a:t>1C</a:t>
            </a:r>
            <a:endParaRPr sz="33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58790" y="3074034"/>
            <a:ext cx="243586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b="1" spc="235" dirty="0">
                <a:solidFill>
                  <a:srgbClr val="001F5F"/>
                </a:solidFill>
                <a:latin typeface="Trebuchet MS"/>
                <a:cs typeface="Trebuchet MS"/>
              </a:rPr>
              <a:t>DISPOSAL</a:t>
            </a:r>
            <a:r>
              <a:rPr sz="2250" b="1" spc="-70" dirty="0">
                <a:solidFill>
                  <a:srgbClr val="001F5F"/>
                </a:solidFill>
                <a:latin typeface="Trebuchet MS"/>
                <a:cs typeface="Trebuchet MS"/>
              </a:rPr>
              <a:t> </a:t>
            </a:r>
            <a:r>
              <a:rPr sz="2250" b="1" spc="210" dirty="0">
                <a:solidFill>
                  <a:srgbClr val="001F5F"/>
                </a:solidFill>
                <a:latin typeface="Trebuchet MS"/>
                <a:cs typeface="Trebuchet MS"/>
              </a:rPr>
              <a:t>AREA</a:t>
            </a:r>
            <a:endParaRPr sz="22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2508" y="3810761"/>
            <a:ext cx="481965" cy="5397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350" b="1" spc="-25" dirty="0">
                <a:solidFill>
                  <a:srgbClr val="001F5F"/>
                </a:solidFill>
                <a:latin typeface="Calibri"/>
                <a:cs typeface="Calibri"/>
              </a:rPr>
              <a:t>1B</a:t>
            </a:r>
            <a:endParaRPr sz="33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43376" y="3810761"/>
            <a:ext cx="501015" cy="5397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350" b="1" spc="-25" dirty="0">
                <a:solidFill>
                  <a:srgbClr val="001F5F"/>
                </a:solidFill>
                <a:latin typeface="Calibri"/>
                <a:cs typeface="Calibri"/>
              </a:rPr>
              <a:t>1A</a:t>
            </a:r>
            <a:endParaRPr sz="335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74141" y="5992431"/>
            <a:ext cx="11754485" cy="151765"/>
            <a:chOff x="374141" y="5992431"/>
            <a:chExt cx="11754485" cy="151765"/>
          </a:xfrm>
        </p:grpSpPr>
        <p:sp>
          <p:nvSpPr>
            <p:cNvPr id="15" name="object 15"/>
            <p:cNvSpPr/>
            <p:nvPr/>
          </p:nvSpPr>
          <p:spPr>
            <a:xfrm>
              <a:off x="388429" y="6060948"/>
              <a:ext cx="11671300" cy="0"/>
            </a:xfrm>
            <a:custGeom>
              <a:avLst/>
              <a:gdLst/>
              <a:ahLst/>
              <a:cxnLst/>
              <a:rect l="l" t="t" r="r" b="b"/>
              <a:pathLst>
                <a:path w="11671300">
                  <a:moveTo>
                    <a:pt x="0" y="0"/>
                  </a:moveTo>
                  <a:lnTo>
                    <a:pt x="11671109" y="0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729" y="5992431"/>
              <a:ext cx="137020" cy="13702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54601" y="5992431"/>
              <a:ext cx="137033" cy="13702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53603" y="6007163"/>
              <a:ext cx="137032" cy="1370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91085" y="5992431"/>
              <a:ext cx="137033" cy="137020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888998" y="6112561"/>
            <a:ext cx="43878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45" dirty="0">
                <a:solidFill>
                  <a:srgbClr val="FFFFFF"/>
                </a:solidFill>
                <a:latin typeface="Arial"/>
                <a:cs typeface="Arial"/>
              </a:rPr>
              <a:t>362</a:t>
            </a:r>
            <a:r>
              <a:rPr sz="14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6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42761" y="6112561"/>
            <a:ext cx="43878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45" dirty="0">
                <a:solidFill>
                  <a:srgbClr val="FFFFFF"/>
                </a:solidFill>
                <a:latin typeface="Arial"/>
                <a:cs typeface="Arial"/>
              </a:rPr>
              <a:t>330</a:t>
            </a:r>
            <a:r>
              <a:rPr sz="14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6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835388" y="6101892"/>
            <a:ext cx="43878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45" dirty="0">
                <a:solidFill>
                  <a:srgbClr val="FFFFFF"/>
                </a:solidFill>
                <a:latin typeface="Arial"/>
                <a:cs typeface="Arial"/>
              </a:rPr>
              <a:t>350</a:t>
            </a:r>
            <a:r>
              <a:rPr sz="14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6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0" y="923163"/>
            <a:ext cx="4692015" cy="2706370"/>
          </a:xfrm>
          <a:custGeom>
            <a:avLst/>
            <a:gdLst/>
            <a:ahLst/>
            <a:cxnLst/>
            <a:rect l="l" t="t" r="r" b="b"/>
            <a:pathLst>
              <a:path w="4692015" h="2706370">
                <a:moveTo>
                  <a:pt x="4691868" y="0"/>
                </a:moveTo>
                <a:lnTo>
                  <a:pt x="0" y="0"/>
                </a:lnTo>
                <a:lnTo>
                  <a:pt x="0" y="2705862"/>
                </a:lnTo>
                <a:lnTo>
                  <a:pt x="4691868" y="2705862"/>
                </a:lnTo>
                <a:lnTo>
                  <a:pt x="4691868" y="0"/>
                </a:lnTo>
                <a:close/>
              </a:path>
            </a:pathLst>
          </a:custGeom>
          <a:solidFill>
            <a:srgbClr val="000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917319" y="2283714"/>
            <a:ext cx="1386840" cy="219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spc="-7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25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25" dirty="0">
                <a:solidFill>
                  <a:srgbClr val="FFFFFF"/>
                </a:solidFill>
                <a:latin typeface="Arial MT"/>
                <a:cs typeface="Arial MT"/>
              </a:rPr>
              <a:t>10.000</a:t>
            </a:r>
            <a:r>
              <a:rPr sz="125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35" dirty="0">
                <a:solidFill>
                  <a:srgbClr val="FFFFFF"/>
                </a:solidFill>
                <a:latin typeface="Arial MT"/>
                <a:cs typeface="Arial MT"/>
              </a:rPr>
              <a:t>–</a:t>
            </a:r>
            <a:r>
              <a:rPr sz="125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25" dirty="0">
                <a:solidFill>
                  <a:srgbClr val="FFFFFF"/>
                </a:solidFill>
                <a:latin typeface="Arial MT"/>
                <a:cs typeface="Arial MT"/>
              </a:rPr>
              <a:t>55.000</a:t>
            </a:r>
            <a:r>
              <a:rPr sz="125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10" dirty="0">
                <a:solidFill>
                  <a:srgbClr val="FFFFFF"/>
                </a:solidFill>
                <a:latin typeface="Arial MT"/>
                <a:cs typeface="Arial MT"/>
              </a:rPr>
              <a:t>DWT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17319" y="2477261"/>
            <a:ext cx="289560" cy="219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spc="-7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25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75" dirty="0">
                <a:solidFill>
                  <a:srgbClr val="FFFFFF"/>
                </a:solidFill>
                <a:latin typeface="Arial MT"/>
                <a:cs typeface="Arial MT"/>
              </a:rPr>
              <a:t>-</a:t>
            </a:r>
            <a:r>
              <a:rPr sz="1250" spc="-100" dirty="0">
                <a:solidFill>
                  <a:srgbClr val="FFFFFF"/>
                </a:solidFill>
                <a:latin typeface="Arial MT"/>
                <a:cs typeface="Arial MT"/>
              </a:rPr>
              <a:t>16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40279" y="2477261"/>
            <a:ext cx="1664335" cy="41148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spc="-20" dirty="0">
                <a:solidFill>
                  <a:srgbClr val="FFFFFF"/>
                </a:solidFill>
                <a:latin typeface="Arial MT"/>
                <a:cs typeface="Arial MT"/>
              </a:rPr>
              <a:t>mLWS</a:t>
            </a:r>
            <a:endParaRPr sz="125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250" spc="-114" dirty="0">
                <a:solidFill>
                  <a:srgbClr val="FFFFFF"/>
                </a:solidFill>
                <a:latin typeface="Arial MT"/>
                <a:cs typeface="Arial MT"/>
              </a:rPr>
              <a:t>ton/wheel</a:t>
            </a:r>
            <a:r>
              <a:rPr sz="125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95" dirty="0">
                <a:solidFill>
                  <a:srgbClr val="FFFFFF"/>
                </a:solidFill>
                <a:latin typeface="Arial MT"/>
                <a:cs typeface="Arial MT"/>
              </a:rPr>
              <a:t>(jarak</a:t>
            </a:r>
            <a:r>
              <a:rPr sz="125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14" dirty="0">
                <a:solidFill>
                  <a:srgbClr val="FFFFFF"/>
                </a:solidFill>
                <a:latin typeface="Arial MT"/>
                <a:cs typeface="Arial MT"/>
              </a:rPr>
              <a:t>roda</a:t>
            </a:r>
            <a:r>
              <a:rPr sz="125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10" dirty="0">
                <a:solidFill>
                  <a:srgbClr val="FFFFFF"/>
                </a:solidFill>
                <a:latin typeface="Arial MT"/>
                <a:cs typeface="Arial MT"/>
              </a:rPr>
              <a:t>1,2</a:t>
            </a:r>
            <a:r>
              <a:rPr sz="125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40" dirty="0">
                <a:solidFill>
                  <a:srgbClr val="FFFFFF"/>
                </a:solidFill>
                <a:latin typeface="Arial MT"/>
                <a:cs typeface="Arial MT"/>
              </a:rPr>
              <a:t>m)</a:t>
            </a:r>
            <a:endParaRPr sz="1250" dirty="0">
              <a:latin typeface="Arial MT"/>
              <a:cs typeface="Arial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07363" y="2862834"/>
            <a:ext cx="1369060" cy="41148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spc="-7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25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10" dirty="0">
                <a:solidFill>
                  <a:srgbClr val="FFFFFF"/>
                </a:solidFill>
                <a:latin typeface="Arial MT"/>
                <a:cs typeface="Arial MT"/>
              </a:rPr>
              <a:t>A-</a:t>
            </a:r>
            <a:r>
              <a:rPr sz="1250" spc="-25" dirty="0">
                <a:solidFill>
                  <a:srgbClr val="FFFFFF"/>
                </a:solidFill>
                <a:latin typeface="Arial MT"/>
                <a:cs typeface="Arial MT"/>
              </a:rPr>
              <a:t>150</a:t>
            </a:r>
            <a:endParaRPr sz="1250">
              <a:latin typeface="Arial MT"/>
              <a:cs typeface="Arial MT"/>
            </a:endParaRPr>
          </a:p>
          <a:p>
            <a:pPr marL="422275">
              <a:lnSpc>
                <a:spcPct val="100000"/>
              </a:lnSpc>
              <a:spcBef>
                <a:spcPts val="10"/>
              </a:spcBef>
              <a:tabLst>
                <a:tab pos="1245235" algn="l"/>
              </a:tabLst>
            </a:pPr>
            <a:r>
              <a:rPr sz="1250" spc="-7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25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0" dirty="0">
                <a:solidFill>
                  <a:srgbClr val="FFFFFF"/>
                </a:solidFill>
                <a:latin typeface="Arial MT"/>
                <a:cs typeface="Arial MT"/>
              </a:rPr>
              <a:t>30,48</a:t>
            </a:r>
            <a:r>
              <a:rPr sz="125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1250" spc="-12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17319" y="3248405"/>
            <a:ext cx="852169" cy="219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spc="-7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25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10" dirty="0">
                <a:solidFill>
                  <a:srgbClr val="FFFFFF"/>
                </a:solidFill>
                <a:latin typeface="Arial MT"/>
                <a:cs typeface="Arial MT"/>
              </a:rPr>
              <a:t>V-</a:t>
            </a:r>
            <a:r>
              <a:rPr sz="1250" spc="-135" dirty="0">
                <a:solidFill>
                  <a:srgbClr val="FFFFFF"/>
                </a:solidFill>
                <a:latin typeface="Arial MT"/>
                <a:cs typeface="Arial MT"/>
              </a:rPr>
              <a:t>800</a:t>
            </a:r>
            <a:r>
              <a:rPr sz="125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14" dirty="0">
                <a:solidFill>
                  <a:srgbClr val="FFFFFF"/>
                </a:solidFill>
                <a:latin typeface="Arial MT"/>
                <a:cs typeface="Arial MT"/>
              </a:rPr>
              <a:t>L3000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74116" y="2283714"/>
            <a:ext cx="1889125" cy="13779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13360" indent="-200660">
              <a:lnSpc>
                <a:spcPct val="100000"/>
              </a:lnSpc>
              <a:spcBef>
                <a:spcPts val="120"/>
              </a:spcBef>
              <a:buChar char="•"/>
              <a:tabLst>
                <a:tab pos="213360" algn="l"/>
              </a:tabLst>
            </a:pPr>
            <a:r>
              <a:rPr sz="1250" spc="-135" dirty="0">
                <a:solidFill>
                  <a:srgbClr val="FFFFFF"/>
                </a:solidFill>
                <a:latin typeface="Arial MT"/>
                <a:cs typeface="Arial MT"/>
              </a:rPr>
              <a:t>Rencana</a:t>
            </a:r>
            <a:r>
              <a:rPr sz="125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0" dirty="0">
                <a:solidFill>
                  <a:srgbClr val="FFFFFF"/>
                </a:solidFill>
                <a:latin typeface="Arial MT"/>
                <a:cs typeface="Arial MT"/>
              </a:rPr>
              <a:t>Kapal</a:t>
            </a:r>
            <a:endParaRPr sz="1250" dirty="0">
              <a:latin typeface="Arial MT"/>
              <a:cs typeface="Arial MT"/>
            </a:endParaRPr>
          </a:p>
          <a:p>
            <a:pPr marL="213360" indent="-200660">
              <a:lnSpc>
                <a:spcPct val="100000"/>
              </a:lnSpc>
              <a:spcBef>
                <a:spcPts val="25"/>
              </a:spcBef>
              <a:buChar char="•"/>
              <a:tabLst>
                <a:tab pos="213360" algn="l"/>
              </a:tabLst>
            </a:pPr>
            <a:r>
              <a:rPr sz="1250" spc="-140" dirty="0">
                <a:solidFill>
                  <a:srgbClr val="FFFFFF"/>
                </a:solidFill>
                <a:latin typeface="Arial MT"/>
                <a:cs typeface="Arial MT"/>
              </a:rPr>
              <a:t>Kedalaman</a:t>
            </a:r>
            <a:r>
              <a:rPr sz="125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0" dirty="0">
                <a:solidFill>
                  <a:srgbClr val="FFFFFF"/>
                </a:solidFill>
                <a:latin typeface="Arial MT"/>
                <a:cs typeface="Arial MT"/>
              </a:rPr>
              <a:t>Rencana</a:t>
            </a:r>
            <a:endParaRPr sz="1250" dirty="0">
              <a:latin typeface="Arial MT"/>
              <a:cs typeface="Arial MT"/>
            </a:endParaRPr>
          </a:p>
          <a:p>
            <a:pPr marL="213360" indent="-200660">
              <a:lnSpc>
                <a:spcPct val="100000"/>
              </a:lnSpc>
              <a:spcBef>
                <a:spcPts val="10"/>
              </a:spcBef>
              <a:buChar char="•"/>
              <a:tabLst>
                <a:tab pos="213360" algn="l"/>
              </a:tabLst>
            </a:pPr>
            <a:r>
              <a:rPr sz="1250" spc="-120" dirty="0">
                <a:solidFill>
                  <a:srgbClr val="FFFFFF"/>
                </a:solidFill>
                <a:latin typeface="Arial MT"/>
                <a:cs typeface="Arial MT"/>
              </a:rPr>
              <a:t>Kapasitas</a:t>
            </a:r>
            <a:r>
              <a:rPr sz="125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20" dirty="0">
                <a:solidFill>
                  <a:srgbClr val="FFFFFF"/>
                </a:solidFill>
                <a:latin typeface="Arial MT"/>
                <a:cs typeface="Arial MT"/>
              </a:rPr>
              <a:t>Balok</a:t>
            </a:r>
            <a:r>
              <a:rPr sz="125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75" dirty="0">
                <a:solidFill>
                  <a:srgbClr val="FFFFFF"/>
                </a:solidFill>
                <a:latin typeface="Arial MT"/>
                <a:cs typeface="Arial MT"/>
              </a:rPr>
              <a:t>Crane</a:t>
            </a:r>
            <a:r>
              <a:rPr sz="1250" spc="3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7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25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40" dirty="0">
                <a:solidFill>
                  <a:srgbClr val="FFFFFF"/>
                </a:solidFill>
                <a:latin typeface="Arial MT"/>
                <a:cs typeface="Arial MT"/>
              </a:rPr>
              <a:t>80</a:t>
            </a:r>
            <a:endParaRPr sz="1250" dirty="0">
              <a:latin typeface="Arial MT"/>
              <a:cs typeface="Arial MT"/>
            </a:endParaRPr>
          </a:p>
          <a:p>
            <a:pPr marL="213360" indent="-200660">
              <a:lnSpc>
                <a:spcPct val="100000"/>
              </a:lnSpc>
              <a:spcBef>
                <a:spcPts val="25"/>
              </a:spcBef>
              <a:buChar char="•"/>
              <a:tabLst>
                <a:tab pos="213360" algn="l"/>
              </a:tabLst>
            </a:pPr>
            <a:r>
              <a:rPr sz="1250" spc="-100" dirty="0">
                <a:solidFill>
                  <a:srgbClr val="FFFFFF"/>
                </a:solidFill>
                <a:latin typeface="Arial MT"/>
                <a:cs typeface="Arial MT"/>
              </a:rPr>
              <a:t>Rail</a:t>
            </a:r>
            <a:r>
              <a:rPr sz="125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0" dirty="0">
                <a:solidFill>
                  <a:srgbClr val="FFFFFF"/>
                </a:solidFill>
                <a:latin typeface="Arial MT"/>
                <a:cs typeface="Arial MT"/>
              </a:rPr>
              <a:t>Crane</a:t>
            </a:r>
            <a:endParaRPr sz="1250" dirty="0">
              <a:latin typeface="Arial MT"/>
              <a:cs typeface="Arial MT"/>
            </a:endParaRPr>
          </a:p>
          <a:p>
            <a:pPr marL="213360" indent="-200660">
              <a:lnSpc>
                <a:spcPct val="100000"/>
              </a:lnSpc>
              <a:spcBef>
                <a:spcPts val="15"/>
              </a:spcBef>
              <a:buChar char="•"/>
              <a:tabLst>
                <a:tab pos="213360" algn="l"/>
              </a:tabLst>
            </a:pPr>
            <a:r>
              <a:rPr sz="1250" spc="-100" dirty="0">
                <a:solidFill>
                  <a:srgbClr val="FFFFFF"/>
                </a:solidFill>
                <a:latin typeface="Arial MT"/>
                <a:cs typeface="Arial MT"/>
              </a:rPr>
              <a:t>Rail</a:t>
            </a:r>
            <a:r>
              <a:rPr sz="125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20" dirty="0">
                <a:solidFill>
                  <a:srgbClr val="FFFFFF"/>
                </a:solidFill>
                <a:latin typeface="Arial MT"/>
                <a:cs typeface="Arial MT"/>
              </a:rPr>
              <a:t>Span</a:t>
            </a:r>
            <a:endParaRPr sz="1250" dirty="0">
              <a:latin typeface="Arial MT"/>
              <a:cs typeface="Arial MT"/>
            </a:endParaRPr>
          </a:p>
          <a:p>
            <a:pPr marL="213360" indent="-200660">
              <a:lnSpc>
                <a:spcPct val="100000"/>
              </a:lnSpc>
              <a:spcBef>
                <a:spcPts val="20"/>
              </a:spcBef>
              <a:buChar char="•"/>
              <a:tabLst>
                <a:tab pos="213360" algn="l"/>
              </a:tabLst>
            </a:pPr>
            <a:r>
              <a:rPr sz="1250" spc="-10" dirty="0">
                <a:solidFill>
                  <a:srgbClr val="FFFFFF"/>
                </a:solidFill>
                <a:latin typeface="Arial MT"/>
                <a:cs typeface="Arial MT"/>
              </a:rPr>
              <a:t>Fender</a:t>
            </a:r>
            <a:endParaRPr sz="1250" dirty="0">
              <a:latin typeface="Arial MT"/>
              <a:cs typeface="Arial MT"/>
            </a:endParaRPr>
          </a:p>
          <a:p>
            <a:pPr marL="213360" indent="-200660">
              <a:lnSpc>
                <a:spcPct val="100000"/>
              </a:lnSpc>
              <a:spcBef>
                <a:spcPts val="25"/>
              </a:spcBef>
              <a:buChar char="•"/>
              <a:tabLst>
                <a:tab pos="213360" algn="l"/>
              </a:tabLst>
            </a:pPr>
            <a:r>
              <a:rPr sz="1250" spc="-10" dirty="0">
                <a:solidFill>
                  <a:srgbClr val="FFFFFF"/>
                </a:solidFill>
                <a:latin typeface="Arial MT"/>
                <a:cs typeface="Arial MT"/>
              </a:rPr>
              <a:t>Bollard</a:t>
            </a:r>
            <a:endParaRPr sz="1250" dirty="0">
              <a:latin typeface="Arial MT"/>
              <a:cs typeface="Arial MT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17319" y="3441649"/>
            <a:ext cx="1032510" cy="21971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835025" algn="l"/>
              </a:tabLst>
            </a:pPr>
            <a:r>
              <a:rPr sz="1250" spc="-65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25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25" dirty="0">
                <a:solidFill>
                  <a:srgbClr val="FFFFFF"/>
                </a:solidFill>
                <a:latin typeface="Arial MT"/>
                <a:cs typeface="Arial MT"/>
              </a:rPr>
              <a:t>100</a:t>
            </a:r>
            <a:r>
              <a:rPr sz="1250" dirty="0">
                <a:solidFill>
                  <a:srgbClr val="FFFFFF"/>
                </a:solidFill>
                <a:latin typeface="Arial MT"/>
                <a:cs typeface="Arial MT"/>
              </a:rPr>
              <a:t>	</a:t>
            </a:r>
            <a:r>
              <a:rPr sz="1250" spc="-90" dirty="0">
                <a:solidFill>
                  <a:srgbClr val="FFFFFF"/>
                </a:solidFill>
                <a:latin typeface="Arial MT"/>
                <a:cs typeface="Arial MT"/>
              </a:rPr>
              <a:t>ton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8732139" y="926464"/>
            <a:ext cx="3460115" cy="2552065"/>
          </a:xfrm>
          <a:custGeom>
            <a:avLst/>
            <a:gdLst/>
            <a:ahLst/>
            <a:cxnLst/>
            <a:rect l="l" t="t" r="r" b="b"/>
            <a:pathLst>
              <a:path w="3460115" h="2552065">
                <a:moveTo>
                  <a:pt x="3459860" y="0"/>
                </a:moveTo>
                <a:lnTo>
                  <a:pt x="0" y="0"/>
                </a:lnTo>
                <a:lnTo>
                  <a:pt x="0" y="2551556"/>
                </a:lnTo>
                <a:lnTo>
                  <a:pt x="3459860" y="2551556"/>
                </a:lnTo>
                <a:lnTo>
                  <a:pt x="3459860" y="0"/>
                </a:lnTo>
                <a:close/>
              </a:path>
            </a:pathLst>
          </a:custGeom>
          <a:solidFill>
            <a:srgbClr val="000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0" y="926464"/>
          <a:ext cx="12193267" cy="13747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7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02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05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71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32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96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marL="286385">
                        <a:lnSpc>
                          <a:spcPts val="1450"/>
                        </a:lnSpc>
                        <a:spcBef>
                          <a:spcPts val="200"/>
                        </a:spcBef>
                      </a:pPr>
                      <a:r>
                        <a:rPr sz="1250" u="sng" spc="-1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 MT"/>
                          <a:cs typeface="Arial MT"/>
                        </a:rPr>
                        <a:t>Dermaga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2540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29870">
                        <a:lnSpc>
                          <a:spcPts val="1450"/>
                        </a:lnSpc>
                        <a:spcBef>
                          <a:spcPts val="175"/>
                        </a:spcBef>
                      </a:pPr>
                      <a:r>
                        <a:rPr sz="1250" u="sng" spc="-114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 MT"/>
                          <a:cs typeface="Arial MT"/>
                        </a:rPr>
                        <a:t>Container</a:t>
                      </a:r>
                      <a:r>
                        <a:rPr sz="1250" u="sng" spc="-3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u="sng" spc="-20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 MT"/>
                          <a:cs typeface="Arial MT"/>
                        </a:rPr>
                        <a:t>Yard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22225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marL="487680" indent="-201295">
                        <a:lnSpc>
                          <a:spcPts val="1420"/>
                        </a:lnSpc>
                        <a:buChar char="•"/>
                        <a:tabLst>
                          <a:tab pos="487680" algn="l"/>
                        </a:tabLst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Panjang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80975" algn="r">
                        <a:lnSpc>
                          <a:spcPts val="1420"/>
                        </a:lnSpc>
                      </a:pPr>
                      <a:r>
                        <a:rPr sz="1250" spc="-7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:</a:t>
                      </a:r>
                      <a:r>
                        <a:rPr sz="1250" spc="-5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IA</a:t>
                      </a:r>
                      <a:r>
                        <a:rPr sz="1250" spc="-6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362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ts val="1420"/>
                        </a:lnSpc>
                      </a:pPr>
                      <a:r>
                        <a:rPr sz="1250" spc="-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165" indent="-201295">
                        <a:lnSpc>
                          <a:spcPts val="1420"/>
                        </a:lnSpc>
                        <a:buChar char="•"/>
                        <a:tabLst>
                          <a:tab pos="431165" algn="l"/>
                        </a:tabLst>
                      </a:pPr>
                      <a:r>
                        <a:rPr sz="1250" spc="-2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Luas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ts val="1420"/>
                        </a:lnSpc>
                      </a:pPr>
                      <a:r>
                        <a:rPr sz="1250" spc="-7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:</a:t>
                      </a:r>
                      <a:r>
                        <a:rPr sz="1250" spc="-5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IA</a:t>
                      </a:r>
                      <a:r>
                        <a:rPr sz="1250" spc="-6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16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420"/>
                        </a:lnSpc>
                      </a:pPr>
                      <a:r>
                        <a:rPr sz="125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Ha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80975" algn="r">
                        <a:lnSpc>
                          <a:spcPts val="1420"/>
                        </a:lnSpc>
                      </a:pPr>
                      <a:r>
                        <a:rPr sz="1250" spc="-1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IB</a:t>
                      </a:r>
                      <a:r>
                        <a:rPr sz="1250" spc="-6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330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ts val="1420"/>
                        </a:lnSpc>
                      </a:pPr>
                      <a:r>
                        <a:rPr sz="1250" spc="-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25730" algn="r">
                        <a:lnSpc>
                          <a:spcPts val="1420"/>
                        </a:lnSpc>
                      </a:pPr>
                      <a:r>
                        <a:rPr sz="1250" spc="-1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IB</a:t>
                      </a:r>
                      <a:r>
                        <a:rPr sz="1250" spc="-6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19,26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420"/>
                        </a:lnSpc>
                      </a:pPr>
                      <a:r>
                        <a:rPr sz="125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Ha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73355" algn="r">
                        <a:lnSpc>
                          <a:spcPts val="1420"/>
                        </a:lnSpc>
                      </a:pPr>
                      <a:r>
                        <a:rPr sz="1250" spc="-11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IC</a:t>
                      </a:r>
                      <a:r>
                        <a:rPr sz="1250" spc="-5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350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ts val="1420"/>
                        </a:lnSpc>
                      </a:pPr>
                      <a:r>
                        <a:rPr sz="1250" spc="-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118110" algn="r">
                        <a:lnSpc>
                          <a:spcPts val="1420"/>
                        </a:lnSpc>
                      </a:pPr>
                      <a:r>
                        <a:rPr sz="1250" spc="-11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IC</a:t>
                      </a:r>
                      <a:r>
                        <a:rPr sz="1250" spc="-5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19,90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420"/>
                        </a:lnSpc>
                      </a:pPr>
                      <a:r>
                        <a:rPr sz="125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Ha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marL="487680" indent="-201295">
                        <a:lnSpc>
                          <a:spcPts val="1415"/>
                        </a:lnSpc>
                        <a:buChar char="•"/>
                        <a:tabLst>
                          <a:tab pos="487680" algn="l"/>
                        </a:tabLst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Lebar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51790">
                        <a:lnSpc>
                          <a:spcPts val="1415"/>
                        </a:lnSpc>
                      </a:pPr>
                      <a:r>
                        <a:rPr sz="1250" spc="-7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:</a:t>
                      </a:r>
                      <a:r>
                        <a:rPr sz="1250" spc="-6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35,48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ts val="1415"/>
                        </a:lnSpc>
                      </a:pPr>
                      <a:r>
                        <a:rPr sz="1250" spc="-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165" indent="-201295">
                        <a:lnSpc>
                          <a:spcPts val="1415"/>
                        </a:lnSpc>
                        <a:buChar char="•"/>
                        <a:tabLst>
                          <a:tab pos="431165" algn="l"/>
                        </a:tabLst>
                      </a:pPr>
                      <a:r>
                        <a:rPr sz="1250" spc="-12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Desain</a:t>
                      </a:r>
                      <a:r>
                        <a:rPr sz="1250" spc="-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2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Tumpukan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ts val="1415"/>
                        </a:lnSpc>
                      </a:pPr>
                      <a:r>
                        <a:rPr sz="1250" spc="-7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:</a:t>
                      </a:r>
                      <a:r>
                        <a:rPr sz="1250" spc="-6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6+1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1415"/>
                        </a:lnSpc>
                      </a:pPr>
                      <a:r>
                        <a:rPr sz="1250" spc="-2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tier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3675">
                <a:tc>
                  <a:txBody>
                    <a:bodyPr/>
                    <a:lstStyle/>
                    <a:p>
                      <a:pPr marL="487680" indent="-201295">
                        <a:lnSpc>
                          <a:spcPts val="1425"/>
                        </a:lnSpc>
                        <a:buChar char="•"/>
                        <a:tabLst>
                          <a:tab pos="487680" algn="l"/>
                        </a:tabLst>
                      </a:pPr>
                      <a:r>
                        <a:rPr sz="1250" spc="-13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Mutu</a:t>
                      </a:r>
                      <a:r>
                        <a:rPr sz="1250" spc="-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Beton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51790">
                        <a:lnSpc>
                          <a:spcPts val="1425"/>
                        </a:lnSpc>
                      </a:pPr>
                      <a:r>
                        <a:rPr sz="1250" spc="-6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:</a:t>
                      </a:r>
                      <a:r>
                        <a:rPr sz="1250" spc="-4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14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K-</a:t>
                      </a:r>
                      <a:r>
                        <a:rPr sz="125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400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165" indent="-201295">
                        <a:lnSpc>
                          <a:spcPts val="1425"/>
                        </a:lnSpc>
                        <a:buChar char="•"/>
                        <a:tabLst>
                          <a:tab pos="431165" algn="l"/>
                        </a:tabLst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Struktur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ts val="1425"/>
                        </a:lnSpc>
                      </a:pPr>
                      <a:r>
                        <a:rPr sz="1250" spc="-6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:</a:t>
                      </a:r>
                      <a:r>
                        <a:rPr sz="1250" spc="-6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Paving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marL="487680" indent="-201295">
                        <a:lnSpc>
                          <a:spcPts val="1420"/>
                        </a:lnSpc>
                        <a:buChar char="•"/>
                        <a:tabLst>
                          <a:tab pos="487680" algn="l"/>
                        </a:tabLst>
                      </a:pPr>
                      <a:r>
                        <a:rPr sz="1250" spc="-14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Beban</a:t>
                      </a:r>
                      <a:r>
                        <a:rPr sz="1250" spc="-5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hidup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51790">
                        <a:lnSpc>
                          <a:spcPts val="1420"/>
                        </a:lnSpc>
                      </a:pPr>
                      <a:r>
                        <a:rPr sz="1250" spc="-7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:</a:t>
                      </a:r>
                      <a:r>
                        <a:rPr sz="1250" spc="-6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3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975">
                        <a:lnSpc>
                          <a:spcPts val="1420"/>
                        </a:lnSpc>
                      </a:pPr>
                      <a:r>
                        <a:rPr sz="125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ton/m2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31165" indent="-201295">
                        <a:lnSpc>
                          <a:spcPts val="1420"/>
                        </a:lnSpc>
                        <a:buChar char="•"/>
                        <a:tabLst>
                          <a:tab pos="431165" algn="l"/>
                        </a:tabLst>
                      </a:pPr>
                      <a:r>
                        <a:rPr sz="1250" spc="-13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Mutu</a:t>
                      </a:r>
                      <a:r>
                        <a:rPr sz="1250" spc="-6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Paving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6055">
                        <a:lnSpc>
                          <a:spcPts val="1420"/>
                        </a:lnSpc>
                      </a:pPr>
                      <a:r>
                        <a:rPr sz="1250" spc="-7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:</a:t>
                      </a:r>
                      <a:r>
                        <a:rPr sz="1250" spc="-5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sz="1250" spc="-110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K-</a:t>
                      </a:r>
                      <a:r>
                        <a:rPr sz="1250" spc="-25" dirty="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400</a:t>
                      </a:r>
                      <a:endParaRPr sz="1250">
                        <a:latin typeface="Arial MT"/>
                        <a:cs typeface="Arial MT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>
                        <a:alpha val="2509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3" name="object 33"/>
          <p:cNvSpPr txBox="1"/>
          <p:nvPr/>
        </p:nvSpPr>
        <p:spPr>
          <a:xfrm>
            <a:off x="10592816" y="2283714"/>
            <a:ext cx="942340" cy="219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spc="-7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25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05" dirty="0">
                <a:solidFill>
                  <a:srgbClr val="FFFFFF"/>
                </a:solidFill>
                <a:latin typeface="Arial MT"/>
                <a:cs typeface="Arial MT"/>
              </a:rPr>
              <a:t>Struktur</a:t>
            </a:r>
            <a:r>
              <a:rPr sz="125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00" dirty="0">
                <a:solidFill>
                  <a:srgbClr val="FFFFFF"/>
                </a:solidFill>
                <a:latin typeface="Arial MT"/>
                <a:cs typeface="Arial MT"/>
              </a:rPr>
              <a:t>Beton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415776" y="2477261"/>
            <a:ext cx="589915" cy="7969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110"/>
              </a:spcBef>
            </a:pPr>
            <a:r>
              <a:rPr sz="1250" spc="-114" dirty="0">
                <a:solidFill>
                  <a:srgbClr val="FFFFFF"/>
                </a:solidFill>
                <a:latin typeface="Arial MT"/>
                <a:cs typeface="Arial MT"/>
              </a:rPr>
              <a:t>ton/wheel </a:t>
            </a:r>
            <a:r>
              <a:rPr sz="1250" spc="-5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50" spc="-5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250" spc="-18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25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05" dirty="0">
                <a:solidFill>
                  <a:srgbClr val="FFFFFF"/>
                </a:solidFill>
                <a:latin typeface="Arial MT"/>
                <a:cs typeface="Arial MT"/>
              </a:rPr>
              <a:t>(7</a:t>
            </a:r>
            <a:r>
              <a:rPr sz="125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75" dirty="0">
                <a:solidFill>
                  <a:srgbClr val="FFFFFF"/>
                </a:solidFill>
                <a:latin typeface="Arial MT"/>
                <a:cs typeface="Arial MT"/>
              </a:rPr>
              <a:t>row)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949690" y="2283714"/>
            <a:ext cx="1240790" cy="11842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13360" indent="-200660">
              <a:lnSpc>
                <a:spcPct val="100000"/>
              </a:lnSpc>
              <a:spcBef>
                <a:spcPts val="120"/>
              </a:spcBef>
              <a:buChar char="•"/>
              <a:tabLst>
                <a:tab pos="213360" algn="l"/>
              </a:tabLst>
            </a:pPr>
            <a:r>
              <a:rPr sz="1250" spc="-155" dirty="0">
                <a:solidFill>
                  <a:srgbClr val="FFFFFF"/>
                </a:solidFill>
                <a:latin typeface="Arial MT"/>
                <a:cs typeface="Arial MT"/>
              </a:rPr>
              <a:t>RTG</a:t>
            </a:r>
            <a:r>
              <a:rPr sz="125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25" dirty="0">
                <a:solidFill>
                  <a:srgbClr val="FFFFFF"/>
                </a:solidFill>
                <a:latin typeface="Arial MT"/>
                <a:cs typeface="Arial MT"/>
              </a:rPr>
              <a:t>Pad</a:t>
            </a:r>
            <a:endParaRPr sz="1250">
              <a:latin typeface="Arial MT"/>
              <a:cs typeface="Arial MT"/>
            </a:endParaRPr>
          </a:p>
          <a:p>
            <a:pPr marL="283845" lvl="1" indent="-80645">
              <a:lnSpc>
                <a:spcPct val="100000"/>
              </a:lnSpc>
              <a:spcBef>
                <a:spcPts val="25"/>
              </a:spcBef>
              <a:buChar char="-"/>
              <a:tabLst>
                <a:tab pos="283845" algn="l"/>
              </a:tabLst>
            </a:pPr>
            <a:r>
              <a:rPr sz="1250" spc="-140" dirty="0">
                <a:solidFill>
                  <a:srgbClr val="FFFFFF"/>
                </a:solidFill>
                <a:latin typeface="Arial MT"/>
                <a:cs typeface="Arial MT"/>
              </a:rPr>
              <a:t>Beban</a:t>
            </a:r>
            <a:r>
              <a:rPr sz="125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20" dirty="0">
                <a:solidFill>
                  <a:srgbClr val="FFFFFF"/>
                </a:solidFill>
                <a:latin typeface="Arial MT"/>
                <a:cs typeface="Arial MT"/>
              </a:rPr>
              <a:t>Rencana</a:t>
            </a:r>
            <a:endParaRPr sz="1250">
              <a:latin typeface="Arial MT"/>
              <a:cs typeface="Arial MT"/>
            </a:endParaRPr>
          </a:p>
          <a:p>
            <a:pPr marL="283845" lvl="1" indent="-80645">
              <a:lnSpc>
                <a:spcPct val="100000"/>
              </a:lnSpc>
              <a:spcBef>
                <a:spcPts val="10"/>
              </a:spcBef>
              <a:buChar char="-"/>
              <a:tabLst>
                <a:tab pos="283845" algn="l"/>
              </a:tabLst>
            </a:pPr>
            <a:r>
              <a:rPr sz="1250" spc="-10" dirty="0">
                <a:solidFill>
                  <a:srgbClr val="FFFFFF"/>
                </a:solidFill>
                <a:latin typeface="Arial MT"/>
                <a:cs typeface="Arial MT"/>
              </a:rPr>
              <a:t>Lebar</a:t>
            </a:r>
            <a:endParaRPr sz="1250">
              <a:latin typeface="Arial MT"/>
              <a:cs typeface="Arial MT"/>
            </a:endParaRPr>
          </a:p>
          <a:p>
            <a:pPr marL="283845" lvl="1" indent="-80645">
              <a:lnSpc>
                <a:spcPct val="100000"/>
              </a:lnSpc>
              <a:spcBef>
                <a:spcPts val="25"/>
              </a:spcBef>
              <a:buChar char="-"/>
              <a:tabLst>
                <a:tab pos="283845" algn="l"/>
              </a:tabLst>
            </a:pPr>
            <a:r>
              <a:rPr sz="1250" spc="-10" dirty="0">
                <a:solidFill>
                  <a:srgbClr val="FFFFFF"/>
                </a:solidFill>
                <a:latin typeface="Arial MT"/>
                <a:cs typeface="Arial MT"/>
              </a:rPr>
              <a:t>Tebal</a:t>
            </a:r>
            <a:endParaRPr sz="1250">
              <a:latin typeface="Arial MT"/>
              <a:cs typeface="Arial MT"/>
            </a:endParaRPr>
          </a:p>
          <a:p>
            <a:pPr marL="283845" lvl="1" indent="-80645">
              <a:lnSpc>
                <a:spcPct val="100000"/>
              </a:lnSpc>
              <a:spcBef>
                <a:spcPts val="15"/>
              </a:spcBef>
              <a:buChar char="-"/>
              <a:tabLst>
                <a:tab pos="283845" algn="l"/>
              </a:tabLst>
            </a:pPr>
            <a:r>
              <a:rPr sz="1250" spc="-135" dirty="0">
                <a:solidFill>
                  <a:srgbClr val="FFFFFF"/>
                </a:solidFill>
                <a:latin typeface="Arial MT"/>
                <a:cs typeface="Arial MT"/>
              </a:rPr>
              <a:t>As</a:t>
            </a:r>
            <a:r>
              <a:rPr sz="125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25" dirty="0">
                <a:solidFill>
                  <a:srgbClr val="FFFFFF"/>
                </a:solidFill>
                <a:latin typeface="Arial MT"/>
                <a:cs typeface="Arial MT"/>
              </a:rPr>
              <a:t>ke</a:t>
            </a:r>
            <a:r>
              <a:rPr sz="125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35" dirty="0">
                <a:solidFill>
                  <a:srgbClr val="FFFFFF"/>
                </a:solidFill>
                <a:latin typeface="Arial MT"/>
                <a:cs typeface="Arial MT"/>
              </a:rPr>
              <a:t>As</a:t>
            </a:r>
            <a:endParaRPr sz="1250">
              <a:latin typeface="Arial MT"/>
              <a:cs typeface="Arial MT"/>
            </a:endParaRPr>
          </a:p>
          <a:p>
            <a:pPr marL="283845" lvl="1" indent="-80645">
              <a:lnSpc>
                <a:spcPct val="100000"/>
              </a:lnSpc>
              <a:spcBef>
                <a:spcPts val="20"/>
              </a:spcBef>
              <a:buChar char="-"/>
              <a:tabLst>
                <a:tab pos="283845" algn="l"/>
              </a:tabLst>
            </a:pPr>
            <a:r>
              <a:rPr sz="1250" spc="-130" dirty="0">
                <a:solidFill>
                  <a:srgbClr val="FFFFFF"/>
                </a:solidFill>
                <a:latin typeface="Arial MT"/>
                <a:cs typeface="Arial MT"/>
              </a:rPr>
              <a:t>Mutu</a:t>
            </a:r>
            <a:r>
              <a:rPr sz="125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0" dirty="0">
                <a:solidFill>
                  <a:srgbClr val="FFFFFF"/>
                </a:solidFill>
                <a:latin typeface="Arial MT"/>
                <a:cs typeface="Arial MT"/>
              </a:rPr>
              <a:t>beton</a:t>
            </a:r>
            <a:endParaRPr sz="1250">
              <a:latin typeface="Arial MT"/>
              <a:cs typeface="Arial M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592816" y="2477261"/>
            <a:ext cx="450850" cy="99060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250" spc="-7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25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25" dirty="0">
                <a:solidFill>
                  <a:srgbClr val="FFFFFF"/>
                </a:solidFill>
                <a:latin typeface="Arial MT"/>
                <a:cs typeface="Arial MT"/>
              </a:rPr>
              <a:t>35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250" spc="-7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25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25" dirty="0">
                <a:solidFill>
                  <a:srgbClr val="FFFFFF"/>
                </a:solidFill>
                <a:latin typeface="Arial MT"/>
                <a:cs typeface="Arial MT"/>
              </a:rPr>
              <a:t>1,7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50" spc="-7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25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25" dirty="0">
                <a:solidFill>
                  <a:srgbClr val="FFFFFF"/>
                </a:solidFill>
                <a:latin typeface="Arial MT"/>
                <a:cs typeface="Arial MT"/>
              </a:rPr>
              <a:t>0,4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250" spc="-7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25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20" dirty="0">
                <a:solidFill>
                  <a:srgbClr val="FFFFFF"/>
                </a:solidFill>
                <a:latin typeface="Arial MT"/>
                <a:cs typeface="Arial MT"/>
              </a:rPr>
              <a:t>26,5</a:t>
            </a:r>
            <a:endParaRPr sz="12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250" spc="-7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125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50" spc="-110" dirty="0">
                <a:solidFill>
                  <a:srgbClr val="FFFFFF"/>
                </a:solidFill>
                <a:latin typeface="Arial MT"/>
                <a:cs typeface="Arial MT"/>
              </a:rPr>
              <a:t>K-400</a:t>
            </a:r>
            <a:endParaRPr sz="1250">
              <a:latin typeface="Arial MT"/>
              <a:cs typeface="Arial MT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166234" y="3578478"/>
            <a:ext cx="8040370" cy="2311400"/>
            <a:chOff x="4166234" y="3578478"/>
            <a:chExt cx="8040370" cy="2311400"/>
          </a:xfrm>
        </p:grpSpPr>
        <p:sp>
          <p:nvSpPr>
            <p:cNvPr id="38" name="object 38"/>
            <p:cNvSpPr/>
            <p:nvPr/>
          </p:nvSpPr>
          <p:spPr>
            <a:xfrm>
              <a:off x="4178934" y="5591174"/>
              <a:ext cx="3643629" cy="221615"/>
            </a:xfrm>
            <a:custGeom>
              <a:avLst/>
              <a:gdLst/>
              <a:ahLst/>
              <a:cxnLst/>
              <a:rect l="l" t="t" r="r" b="b"/>
              <a:pathLst>
                <a:path w="3643629" h="221614">
                  <a:moveTo>
                    <a:pt x="92455" y="15303"/>
                  </a:moveTo>
                  <a:lnTo>
                    <a:pt x="3559301" y="0"/>
                  </a:lnTo>
                  <a:lnTo>
                    <a:pt x="3643248" y="221030"/>
                  </a:lnTo>
                  <a:lnTo>
                    <a:pt x="0" y="219138"/>
                  </a:lnTo>
                  <a:lnTo>
                    <a:pt x="92455" y="15303"/>
                  </a:lnTo>
                  <a:close/>
                </a:path>
              </a:pathLst>
            </a:custGeom>
            <a:ln w="25400">
              <a:solidFill>
                <a:srgbClr val="FFFF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770748" y="5604268"/>
              <a:ext cx="4266565" cy="238760"/>
            </a:xfrm>
            <a:custGeom>
              <a:avLst/>
              <a:gdLst/>
              <a:ahLst/>
              <a:cxnLst/>
              <a:rect l="l" t="t" r="r" b="b"/>
              <a:pathLst>
                <a:path w="4266565" h="238760">
                  <a:moveTo>
                    <a:pt x="0" y="0"/>
                  </a:moveTo>
                  <a:lnTo>
                    <a:pt x="4034790" y="22199"/>
                  </a:lnTo>
                  <a:lnTo>
                    <a:pt x="4266057" y="229831"/>
                  </a:lnTo>
                  <a:lnTo>
                    <a:pt x="68325" y="238645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778872" y="3662806"/>
              <a:ext cx="2413635" cy="2151380"/>
            </a:xfrm>
            <a:custGeom>
              <a:avLst/>
              <a:gdLst/>
              <a:ahLst/>
              <a:cxnLst/>
              <a:rect l="l" t="t" r="r" b="b"/>
              <a:pathLst>
                <a:path w="2413634" h="2151379">
                  <a:moveTo>
                    <a:pt x="0" y="0"/>
                  </a:moveTo>
                  <a:lnTo>
                    <a:pt x="2413127" y="2151249"/>
                  </a:lnTo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140310" y="5759620"/>
              <a:ext cx="64389" cy="130253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10292" y="3578478"/>
              <a:ext cx="137032" cy="137033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10491978" y="3986529"/>
            <a:ext cx="43878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45" dirty="0">
                <a:solidFill>
                  <a:srgbClr val="FFFFFF"/>
                </a:solidFill>
                <a:latin typeface="Arial"/>
                <a:cs typeface="Arial"/>
              </a:rPr>
              <a:t>600</a:t>
            </a:r>
            <a:r>
              <a:rPr sz="14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6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9412985" y="3674109"/>
            <a:ext cx="2385695" cy="1953260"/>
          </a:xfrm>
          <a:custGeom>
            <a:avLst/>
            <a:gdLst/>
            <a:ahLst/>
            <a:cxnLst/>
            <a:rect l="l" t="t" r="r" b="b"/>
            <a:pathLst>
              <a:path w="2385695" h="1953260">
                <a:moveTo>
                  <a:pt x="0" y="3301"/>
                </a:moveTo>
                <a:lnTo>
                  <a:pt x="230886" y="0"/>
                </a:lnTo>
                <a:lnTo>
                  <a:pt x="2385314" y="1943963"/>
                </a:lnTo>
                <a:lnTo>
                  <a:pt x="2018411" y="1953082"/>
                </a:lnTo>
                <a:lnTo>
                  <a:pt x="0" y="3301"/>
                </a:lnTo>
                <a:close/>
              </a:path>
            </a:pathLst>
          </a:custGeom>
          <a:ln w="254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5555107" y="149098"/>
            <a:ext cx="15868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Detail</a:t>
            </a:r>
            <a:r>
              <a:rPr sz="160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Area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Arial"/>
                <a:cs typeface="Arial"/>
              </a:rPr>
              <a:t>MNP</a:t>
            </a:r>
            <a:endParaRPr sz="1600">
              <a:latin typeface="Arial"/>
              <a:cs typeface="Arial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62FB55C-8967-5C8E-9FFE-4995346D731D}"/>
              </a:ext>
            </a:extLst>
          </p:cNvPr>
          <p:cNvSpPr/>
          <p:nvPr/>
        </p:nvSpPr>
        <p:spPr>
          <a:xfrm>
            <a:off x="-31616" y="0"/>
            <a:ext cx="1398977" cy="584606"/>
          </a:xfrm>
          <a:prstGeom prst="rect">
            <a:avLst/>
          </a:prstGeom>
          <a:solidFill>
            <a:srgbClr val="20A0DA"/>
          </a:solidFill>
          <a:ln>
            <a:solidFill>
              <a:srgbClr val="1449AD"/>
            </a:solidFill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4E58E937-9BAF-9DB0-2CAB-701D93CA629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172"/>
            <a:ext cx="1318363" cy="39537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1738048" y="1890714"/>
            <a:ext cx="8715904" cy="1828800"/>
          </a:xfrm>
        </p:spPr>
        <p:txBody>
          <a:bodyPr/>
          <a:lstStyle/>
          <a:p>
            <a:pPr eaLnBrk="1" hangingPunct="1"/>
            <a:r>
              <a:rPr lang="en-US" dirty="0">
                <a:latin typeface="Gotham Medium" pitchFamily="-107" charset="0"/>
              </a:rPr>
              <a:t>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A4405A-1AC8-8B4A-0F89-E4CF1038F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">
            <a:extLst>
              <a:ext uri="{FF2B5EF4-FFF2-40B4-BE49-F238E27FC236}">
                <a16:creationId xmlns:a16="http://schemas.microsoft.com/office/drawing/2014/main" id="{CC0960CA-A2B6-581F-9CB1-59C524A46C95}"/>
              </a:ext>
            </a:extLst>
          </p:cNvPr>
          <p:cNvSpPr txBox="1"/>
          <p:nvPr/>
        </p:nvSpPr>
        <p:spPr>
          <a:xfrm>
            <a:off x="-2839453" y="2805118"/>
            <a:ext cx="16471134" cy="11916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6184" tIns="76184" rIns="76184" bIns="76184" anchor="ctr">
            <a:noAutofit/>
          </a:bodyPr>
          <a:lstStyle>
            <a:lvl1pPr algn="l">
              <a:defRPr sz="50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algn="ctr" defTabSz="1371328">
              <a:defRPr/>
            </a:pPr>
            <a:r>
              <a:rPr lang="en-ID" sz="3600" b="1" dirty="0">
                <a:solidFill>
                  <a:prstClr val="white"/>
                </a:solidFill>
                <a:latin typeface="Pragmatica" panose="020B7200000000000000" pitchFamily="34" charset="0"/>
                <a:cs typeface="Circular Std Bold" panose="020B0804020101010102" pitchFamily="34" charset="0"/>
              </a:rPr>
              <a:t>TERIMA KASIH</a:t>
            </a:r>
          </a:p>
        </p:txBody>
      </p:sp>
      <p:pic>
        <p:nvPicPr>
          <p:cNvPr id="5" name="Picture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3721B4F0-B0A8-61B2-D313-8CE53DBAF7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136" t="-11232" r="29999" b="-446"/>
          <a:stretch/>
        </p:blipFill>
        <p:spPr>
          <a:xfrm rot="10800000" flipV="1">
            <a:off x="4" y="3719514"/>
            <a:ext cx="3134781" cy="311635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1975</TotalTime>
  <Words>860</Words>
  <Application>Microsoft Office PowerPoint</Application>
  <PresentationFormat>Widescreen</PresentationFormat>
  <Paragraphs>340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Arial MT</vt:lpstr>
      <vt:lpstr>Calibri</vt:lpstr>
      <vt:lpstr>Gotham Medium</vt:lpstr>
      <vt:lpstr>Pragmatica</vt:lpstr>
      <vt:lpstr>Times New Roman</vt:lpstr>
      <vt:lpstr>Trebuchet MS</vt:lpstr>
      <vt:lpstr>Wingdings</vt:lpstr>
      <vt:lpstr>Office Theme</vt:lpstr>
      <vt:lpstr>RENCANA PEMINDAHAN KEGIATAN BONGKAR MUAT DARI TERMINAL 1 KE TERMINAL 2</vt:lpstr>
      <vt:lpstr>PowerPoint Presentation</vt:lpstr>
      <vt:lpstr>Tahapan Rencana Pemindahan Kegiatan dari TPK Makassar ke MNP akan selesai pada 2026</vt:lpstr>
      <vt:lpstr>PowerPoint Presentation</vt:lpstr>
      <vt:lpstr>Progress Aspek Operasi</vt:lpstr>
      <vt:lpstr>Progress Aspek Teknik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IT TPK MAKASSAR</dc:creator>
  <cp:lastModifiedBy>HP DV</cp:lastModifiedBy>
  <cp:revision>19</cp:revision>
  <dcterms:created xsi:type="dcterms:W3CDTF">2025-07-28T09:18:35Z</dcterms:created>
  <dcterms:modified xsi:type="dcterms:W3CDTF">2025-08-14T01:16:48Z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2025-07-28T00:00:00Z</vt:filetime>
  </property>
  <property fmtid="{D5CDD505-2E9C-101B-9397-08002B2CF9AE}" pid="3" name="Creator">
    <vt:lpwstr>PDFium</vt:lpwstr>
  </property>
  <property fmtid="{D5CDD505-2E9C-101B-9397-08002B2CF9AE}" pid="4" name="Producer">
    <vt:lpwstr>PDFium</vt:lpwstr>
  </property>
  <property fmtid="{D5CDD505-2E9C-101B-9397-08002B2CF9AE}" pid="5" name="LastSaved">
    <vt:filetime>2025-07-28T00:00:00Z</vt:filetime>
  </property>
</Properties>
</file>